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58" r:id="rId3"/>
    <p:sldId id="259" r:id="rId4"/>
    <p:sldId id="260" r:id="rId5"/>
    <p:sldId id="261" r:id="rId6"/>
    <p:sldId id="262" r:id="rId7"/>
    <p:sldId id="263" r:id="rId8"/>
    <p:sldId id="264" r:id="rId9"/>
    <p:sldId id="270" r:id="rId10"/>
    <p:sldId id="265" r:id="rId11"/>
    <p:sldId id="266" r:id="rId12"/>
    <p:sldId id="267" r:id="rId13"/>
    <p:sldId id="268" r:id="rId14"/>
    <p:sldId id="269"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68" autoAdjust="0"/>
    <p:restoredTop sz="94660"/>
  </p:normalViewPr>
  <p:slideViewPr>
    <p:cSldViewPr>
      <p:cViewPr>
        <p:scale>
          <a:sx n="90" d="100"/>
          <a:sy n="90" d="100"/>
        </p:scale>
        <p:origin x="-58" y="3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F41576-750D-4E64-9672-E5C876A4055B}" type="datetimeFigureOut">
              <a:rPr lang="en-US" smtClean="0"/>
              <a:t>8/16/2011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2A239-9FF5-47E0-9CF2-AE92A5EC7930}" type="slidenum">
              <a:rPr lang="en-US" smtClean="0"/>
              <a:t>‹#›</a:t>
            </a:fld>
            <a:endParaRPr lang="en-US"/>
          </a:p>
        </p:txBody>
      </p:sp>
    </p:spTree>
    <p:extLst>
      <p:ext uri="{BB962C8B-B14F-4D97-AF65-F5344CB8AC3E}">
        <p14:creationId xmlns:p14="http://schemas.microsoft.com/office/powerpoint/2010/main" val="241445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2A239-9FF5-47E0-9CF2-AE92A5EC7930}" type="slidenum">
              <a:rPr lang="en-US" smtClean="0"/>
              <a:t>3</a:t>
            </a:fld>
            <a:endParaRPr lang="en-US"/>
          </a:p>
        </p:txBody>
      </p:sp>
    </p:spTree>
    <p:extLst>
      <p:ext uri="{BB962C8B-B14F-4D97-AF65-F5344CB8AC3E}">
        <p14:creationId xmlns:p14="http://schemas.microsoft.com/office/powerpoint/2010/main" val="1485675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2A239-9FF5-47E0-9CF2-AE92A5EC7930}" type="slidenum">
              <a:rPr lang="en-US" smtClean="0"/>
              <a:t>14</a:t>
            </a:fld>
            <a:endParaRPr lang="en-US"/>
          </a:p>
        </p:txBody>
      </p:sp>
    </p:spTree>
    <p:extLst>
      <p:ext uri="{BB962C8B-B14F-4D97-AF65-F5344CB8AC3E}">
        <p14:creationId xmlns:p14="http://schemas.microsoft.com/office/powerpoint/2010/main" val="25269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5" name="Date Placeholder 14"/>
          <p:cNvSpPr>
            <a:spLocks noGrp="1"/>
          </p:cNvSpPr>
          <p:nvPr>
            <p:ph type="dt" sz="half" idx="10"/>
          </p:nvPr>
        </p:nvSpPr>
        <p:spPr/>
        <p:txBody>
          <a:bodyPr/>
          <a:lstStyle/>
          <a:p>
            <a:fld id="{5C8FC43F-CBC0-48DC-8577-3B4F27FB56CA}" type="datetime1">
              <a:rPr lang="en-US" smtClean="0"/>
              <a:t>8/16/2011</a:t>
            </a:fld>
            <a:endParaRPr lang="en-US"/>
          </a:p>
        </p:txBody>
      </p:sp>
      <p:sp>
        <p:nvSpPr>
          <p:cNvPr id="16" name="Slide Number Placeholder 15"/>
          <p:cNvSpPr>
            <a:spLocks noGrp="1"/>
          </p:cNvSpPr>
          <p:nvPr>
            <p:ph type="sldNum" sz="quarter" idx="11"/>
          </p:nvPr>
        </p:nvSpPr>
        <p:spPr/>
        <p:txBody>
          <a:bodyPr/>
          <a:lstStyle/>
          <a:p>
            <a:fld id="{A5E3A443-4229-444A-B934-CD93D6BCD91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2" name="5-Point Star 1"/>
          <p:cNvSpPr/>
          <p:nvPr userDrawn="1"/>
        </p:nvSpPr>
        <p:spPr>
          <a:xfrm>
            <a:off x="4503159" y="3473926"/>
            <a:ext cx="136574" cy="121126"/>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1B26F3-3970-4899-AF78-E7BA6CAEA833}" type="datetime1">
              <a:rPr lang="en-US" smtClean="0"/>
              <a:t>8/16/2011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3A443-4229-444A-B934-CD93D6BCD910}" type="slidenum">
              <a:rPr lang="en-US" smtClean="0"/>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190B4D-EA7A-449E-BA8B-D3C500DFDA98}" type="datetime1">
              <a:rPr lang="en-US" smtClean="0"/>
              <a:t>8/16/2011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3A443-4229-444A-B934-CD93D6BCD910}" type="slidenum">
              <a:rPr lang="en-US" smtClean="0"/>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61B17B9-A465-4517-AA26-80EAB0ACDAE1}" type="datetime1">
              <a:rPr lang="en-US" smtClean="0"/>
              <a:t>8/16/2011</a:t>
            </a:fld>
            <a:endParaRPr lang="en-US"/>
          </a:p>
        </p:txBody>
      </p:sp>
      <p:sp>
        <p:nvSpPr>
          <p:cNvPr id="15" name="Slide Number Placeholder 14"/>
          <p:cNvSpPr>
            <a:spLocks noGrp="1"/>
          </p:cNvSpPr>
          <p:nvPr>
            <p:ph type="sldNum" sz="quarter" idx="15"/>
          </p:nvPr>
        </p:nvSpPr>
        <p:spPr/>
        <p:txBody>
          <a:bodyPr/>
          <a:lstStyle>
            <a:lvl1pPr algn="ctr">
              <a:defRPr/>
            </a:lvl1pPr>
          </a:lstStyle>
          <a:p>
            <a:fld id="{A5E3A443-4229-444A-B934-CD93D6BCD910}"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73BC3A-CF4C-49BA-9B11-3B5924ABBF12}" type="datetime1">
              <a:rPr lang="en-US" smtClean="0"/>
              <a:t>8/16/2011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3A443-4229-444A-B934-CD93D6BCD910}"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2DD7297-733C-42E5-8B29-8BBF8F7DCEBD}" type="datetime1">
              <a:rPr lang="en-US" smtClean="0"/>
              <a:t>8/16/2011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3A443-4229-444A-B934-CD93D6BCD910}" type="slidenum">
              <a:rPr lang="en-US" smtClean="0"/>
              <a:t>‹#›</a:t>
            </a:fld>
            <a:endParaRPr lang="en-US"/>
          </a:p>
        </p:txBody>
      </p:sp>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5E3A443-4229-444A-B934-CD93D6BCD910}"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A616BD4-6A73-4F57-AD11-CC322E688AF8}" type="datetime1">
              <a:rPr lang="en-US" smtClean="0"/>
              <a:t>8/16/2011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35AD70-0019-408F-9727-DA69FB6108B0}" type="datetime1">
              <a:rPr lang="en-US" smtClean="0"/>
              <a:t>8/16/2011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E3A443-4229-444A-B934-CD93D6BCD910}"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874F88-37B3-49FC-AB60-D33E19AC6EF2}" type="datetime1">
              <a:rPr lang="en-US" smtClean="0"/>
              <a:t>8/16/2011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E3A443-4229-444A-B934-CD93D6BCD910}" type="slidenum">
              <a:rPr lang="en-US" smtClean="0"/>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9FC99A3B-45BD-45F0-9B8B-DFC4B06091E5}" type="datetime1">
              <a:rPr lang="en-US" smtClean="0"/>
              <a:t>8/16/2011</a:t>
            </a:fld>
            <a:endParaRPr lang="en-US"/>
          </a:p>
        </p:txBody>
      </p:sp>
      <p:sp>
        <p:nvSpPr>
          <p:cNvPr id="9" name="Slide Number Placeholder 8"/>
          <p:cNvSpPr>
            <a:spLocks noGrp="1"/>
          </p:cNvSpPr>
          <p:nvPr>
            <p:ph type="sldNum" sz="quarter" idx="15"/>
          </p:nvPr>
        </p:nvSpPr>
        <p:spPr/>
        <p:txBody>
          <a:bodyPr/>
          <a:lstStyle/>
          <a:p>
            <a:fld id="{A5E3A443-4229-444A-B934-CD93D6BCD910}"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519B79C-DC8B-4D3A-ADDD-BE0BB02CAEDF}" type="datetime1">
              <a:rPr lang="en-US" smtClean="0"/>
              <a:t>8/16/2011</a:t>
            </a:fld>
            <a:endParaRPr lang="en-US"/>
          </a:p>
        </p:txBody>
      </p:sp>
      <p:sp>
        <p:nvSpPr>
          <p:cNvPr id="9" name="Slide Number Placeholder 8"/>
          <p:cNvSpPr>
            <a:spLocks noGrp="1"/>
          </p:cNvSpPr>
          <p:nvPr>
            <p:ph type="sldNum" sz="quarter" idx="11"/>
          </p:nvPr>
        </p:nvSpPr>
        <p:spPr/>
        <p:txBody>
          <a:bodyPr/>
          <a:lstStyle/>
          <a:p>
            <a:fld id="{A5E3A443-4229-444A-B934-CD93D6BCD91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F39B422-E6E7-436A-9ECE-9865EC3C5D27}" type="datetime1">
              <a:rPr lang="en-US" smtClean="0"/>
              <a:t>8/16/2011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5E3A443-4229-444A-B934-CD93D6BCD910}"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p:transition>
  <p:timing>
    <p:tnLst>
      <p:par>
        <p:cTn id="1" dur="indefinite" restart="never" nodeType="tmRoot"/>
      </p:par>
    </p:tnLst>
  </p:timing>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umuc.edu/librar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hyperlink" Target="http://www.lib.umd.edu/RARE/MarylandCollection/Riversdale/familytree.html" TargetMode="Externa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114800"/>
            <a:ext cx="8305800" cy="1710396"/>
          </a:xfrm>
        </p:spPr>
        <p:txBody>
          <a:bodyPr/>
          <a:lstStyle/>
          <a:p>
            <a:r>
              <a:rPr lang="en-US" b="1" dirty="0" smtClean="0">
                <a:solidFill>
                  <a:srgbClr val="C00000"/>
                </a:solidFill>
              </a:rPr>
              <a:t>Carol E. Cron</a:t>
            </a:r>
          </a:p>
          <a:p>
            <a:r>
              <a:rPr lang="en-US" b="1" dirty="0" smtClean="0">
                <a:solidFill>
                  <a:srgbClr val="C00000"/>
                </a:solidFill>
              </a:rPr>
              <a:t>DETT 611, Sec.  9040</a:t>
            </a:r>
          </a:p>
          <a:p>
            <a:r>
              <a:rPr lang="en-US" b="1" dirty="0" smtClean="0">
                <a:solidFill>
                  <a:srgbClr val="C00000"/>
                </a:solidFill>
              </a:rPr>
              <a:t>August 18, 2011</a:t>
            </a:r>
          </a:p>
          <a:p>
            <a:r>
              <a:rPr lang="en-US" b="1" dirty="0" smtClean="0">
                <a:solidFill>
                  <a:srgbClr val="C00000"/>
                </a:solidFill>
              </a:rPr>
              <a:t>Assignment #5, Information Literacy</a:t>
            </a:r>
          </a:p>
          <a:p>
            <a:endParaRPr lang="en-US" dirty="0"/>
          </a:p>
        </p:txBody>
      </p:sp>
      <p:sp>
        <p:nvSpPr>
          <p:cNvPr id="2" name="Title 1"/>
          <p:cNvSpPr>
            <a:spLocks noGrp="1"/>
          </p:cNvSpPr>
          <p:nvPr>
            <p:ph type="ctrTitle"/>
          </p:nvPr>
        </p:nvSpPr>
        <p:spPr>
          <a:xfrm>
            <a:off x="457200" y="990600"/>
            <a:ext cx="8305800" cy="1738532"/>
          </a:xfrm>
        </p:spPr>
        <p:txBody>
          <a:bodyPr/>
          <a:lstStyle/>
          <a:p>
            <a:r>
              <a:rPr lang="en-US" b="1" dirty="0" smtClean="0">
                <a:effectLst>
                  <a:outerShdw blurRad="38100" dist="38100" dir="2700000" algn="tl">
                    <a:srgbClr val="000000">
                      <a:alpha val="43137"/>
                    </a:srgbClr>
                  </a:outerShdw>
                </a:effectLst>
              </a:rPr>
              <a:t>Hello, Can you help me?</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I need to . . . .</a:t>
            </a: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A5E3A443-4229-444A-B934-CD93D6BCD910}" type="slidenum">
              <a:rPr lang="en-US" smtClean="0"/>
              <a:t>1</a:t>
            </a:fld>
            <a:endParaRPr lang="en-US"/>
          </a:p>
        </p:txBody>
      </p:sp>
    </p:spTree>
    <p:custDataLst>
      <p:tags r:id="rId1"/>
    </p:custDataLst>
    <p:extLst>
      <p:ext uri="{BB962C8B-B14F-4D97-AF65-F5344CB8AC3E}">
        <p14:creationId xmlns:p14="http://schemas.microsoft.com/office/powerpoint/2010/main" val="152570440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E3A443-4229-444A-B934-CD93D6BCD910}" type="slidenum">
              <a:rPr lang="en-US" smtClean="0"/>
              <a:t>10</a:t>
            </a:fld>
            <a:endParaRPr lang="en-US"/>
          </a:p>
        </p:txBody>
      </p:sp>
      <p:sp>
        <p:nvSpPr>
          <p:cNvPr id="3" name="Title 2"/>
          <p:cNvSpPr>
            <a:spLocks noGrp="1"/>
          </p:cNvSpPr>
          <p:nvPr>
            <p:ph type="title"/>
          </p:nvPr>
        </p:nvSpPr>
        <p:spPr>
          <a:xfrm>
            <a:off x="381000" y="381000"/>
            <a:ext cx="8229600" cy="609600"/>
          </a:xfrm>
        </p:spPr>
        <p:txBody>
          <a:bodyPr>
            <a:normAutofit/>
          </a:bodyPr>
          <a:lstStyle/>
          <a:p>
            <a:pPr algn="ctr"/>
            <a:r>
              <a:rPr lang="en-US" sz="2800" b="1" dirty="0" smtClean="0">
                <a:solidFill>
                  <a:srgbClr val="FFC000"/>
                </a:solidFill>
              </a:rPr>
              <a:t>A visit to the </a:t>
            </a:r>
            <a:r>
              <a:rPr lang="en-US" sz="2800" b="1" i="1" dirty="0" smtClean="0">
                <a:solidFill>
                  <a:srgbClr val="FFC000"/>
                </a:solidFill>
              </a:rPr>
              <a:t>public library</a:t>
            </a:r>
            <a:r>
              <a:rPr lang="en-US" sz="2800" b="1" dirty="0" smtClean="0">
                <a:solidFill>
                  <a:srgbClr val="FFC000"/>
                </a:solidFill>
              </a:rPr>
              <a:t> is always an option!</a:t>
            </a:r>
            <a:endParaRPr lang="en-US" sz="2800" b="1" dirty="0">
              <a:solidFill>
                <a:srgbClr val="FFC000"/>
              </a:solidFill>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3400" y="1219197"/>
            <a:ext cx="3581399" cy="1150524"/>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33400" y="2539996"/>
            <a:ext cx="3949954" cy="1658005"/>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199" y="2351796"/>
            <a:ext cx="4064771" cy="2220204"/>
          </a:xfrm>
          <a:prstGeom prst="rect">
            <a:avLst/>
          </a:prstGeom>
        </p:spPr>
      </p:pic>
      <p:sp>
        <p:nvSpPr>
          <p:cNvPr id="10" name="TextBox 9"/>
          <p:cNvSpPr txBox="1"/>
          <p:nvPr/>
        </p:nvSpPr>
        <p:spPr>
          <a:xfrm>
            <a:off x="4546607" y="1143000"/>
            <a:ext cx="4419601" cy="1200329"/>
          </a:xfrm>
          <a:prstGeom prst="rect">
            <a:avLst/>
          </a:prstGeom>
          <a:noFill/>
        </p:spPr>
        <p:txBody>
          <a:bodyPr wrap="square" rtlCol="0">
            <a:spAutoFit/>
          </a:bodyPr>
          <a:lstStyle/>
          <a:p>
            <a:r>
              <a:rPr lang="en-US" dirty="0" smtClean="0"/>
              <a:t>The local public library has a Maryland Room as well, and has different types of materials from the academic libraries.  Most are for reference use only.  </a:t>
            </a:r>
            <a:endParaRPr lang="en-US" dirty="0"/>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5899" y="4749804"/>
            <a:ext cx="5715000" cy="1649910"/>
          </a:xfrm>
          <a:prstGeom prst="rect">
            <a:avLst/>
          </a:prstGeom>
        </p:spPr>
      </p:pic>
    </p:spTree>
    <p:custDataLst>
      <p:tags r:id="rId1"/>
    </p:custDataLst>
    <p:extLst>
      <p:ext uri="{BB962C8B-B14F-4D97-AF65-F5344CB8AC3E}">
        <p14:creationId xmlns:p14="http://schemas.microsoft.com/office/powerpoint/2010/main" val="412085786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E3A443-4229-444A-B934-CD93D6BCD910}" type="slidenum">
              <a:rPr lang="en-US" smtClean="0"/>
              <a:t>11</a:t>
            </a:fld>
            <a:endParaRPr lang="en-US"/>
          </a:p>
        </p:txBody>
      </p:sp>
      <p:sp>
        <p:nvSpPr>
          <p:cNvPr id="3" name="Title 2"/>
          <p:cNvSpPr>
            <a:spLocks noGrp="1"/>
          </p:cNvSpPr>
          <p:nvPr>
            <p:ph type="title"/>
          </p:nvPr>
        </p:nvSpPr>
        <p:spPr>
          <a:xfrm>
            <a:off x="457200" y="381000"/>
            <a:ext cx="8229600" cy="533400"/>
          </a:xfrm>
        </p:spPr>
        <p:txBody>
          <a:bodyPr>
            <a:normAutofit/>
          </a:bodyPr>
          <a:lstStyle/>
          <a:p>
            <a:pPr algn="ctr"/>
            <a:r>
              <a:rPr lang="en-US" sz="2800" b="1" dirty="0" smtClean="0">
                <a:solidFill>
                  <a:srgbClr val="FFC000"/>
                </a:solidFill>
              </a:rPr>
              <a:t>To really get a true flavor . . . visit in person!</a:t>
            </a:r>
            <a:endParaRPr lang="en-US" sz="2800" b="1" dirty="0">
              <a:solidFill>
                <a:srgbClr val="FFC000"/>
              </a:solidFill>
            </a:endParaRP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124200" y="1143001"/>
            <a:ext cx="2971800" cy="1981199"/>
          </a:xfrm>
        </p:spPr>
      </p:pic>
      <p:pic>
        <p:nvPicPr>
          <p:cNvPr id="7" name="Content Placeholder 6"/>
          <p:cNvPicPr>
            <a:picLocks noGrp="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04800" y="1143000"/>
            <a:ext cx="2514600" cy="1981200"/>
          </a:xfrm>
          <a:prstGeom prst="rect">
            <a:avLst/>
          </a:prstGeom>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6553200" y="1151467"/>
            <a:ext cx="2087880" cy="1981200"/>
          </a:xfrm>
          <a:prstGeom prst="rect">
            <a:avLst/>
          </a:prstGeom>
        </p:spPr>
      </p:pic>
      <p:pic>
        <p:nvPicPr>
          <p:cNvPr id="9" name="Picture 8"/>
          <p:cNvPicPr/>
          <p:nvPr/>
        </p:nvPicPr>
        <p:blipFill>
          <a:blip r:embed="rId6">
            <a:extLst>
              <a:ext uri="{28A0092B-C50C-407E-A947-70E740481C1C}">
                <a14:useLocalDpi xmlns:a14="http://schemas.microsoft.com/office/drawing/2010/main" val="0"/>
              </a:ext>
            </a:extLst>
          </a:blip>
          <a:stretch>
            <a:fillRect/>
          </a:stretch>
        </p:blipFill>
        <p:spPr>
          <a:xfrm>
            <a:off x="2209800" y="3581400"/>
            <a:ext cx="4931410" cy="2261235"/>
          </a:xfrm>
          <a:prstGeom prst="rect">
            <a:avLst/>
          </a:prstGeom>
        </p:spPr>
      </p:pic>
    </p:spTree>
    <p:custDataLst>
      <p:tags r:id="rId1"/>
    </p:custDataLst>
    <p:extLst>
      <p:ext uri="{BB962C8B-B14F-4D97-AF65-F5344CB8AC3E}">
        <p14:creationId xmlns:p14="http://schemas.microsoft.com/office/powerpoint/2010/main" val="362335525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E3A443-4229-444A-B934-CD93D6BCD910}" type="slidenum">
              <a:rPr lang="en-US" smtClean="0"/>
              <a:t>12</a:t>
            </a:fld>
            <a:endParaRPr lang="en-US"/>
          </a:p>
        </p:txBody>
      </p:sp>
      <p:sp>
        <p:nvSpPr>
          <p:cNvPr id="3" name="Title 2"/>
          <p:cNvSpPr>
            <a:spLocks noGrp="1"/>
          </p:cNvSpPr>
          <p:nvPr>
            <p:ph type="title"/>
          </p:nvPr>
        </p:nvSpPr>
        <p:spPr>
          <a:xfrm>
            <a:off x="457200" y="381000"/>
            <a:ext cx="8229600" cy="990600"/>
          </a:xfrm>
        </p:spPr>
        <p:txBody>
          <a:bodyPr>
            <a:normAutofit fontScale="90000"/>
          </a:bodyPr>
          <a:lstStyle/>
          <a:p>
            <a:pPr algn="ctr"/>
            <a:r>
              <a:rPr lang="en-US" sz="2800" b="1" dirty="0" smtClean="0">
                <a:solidFill>
                  <a:srgbClr val="FFC000"/>
                </a:solidFill>
              </a:rPr>
              <a:t>A special event at Riversdale when local historians</a:t>
            </a:r>
            <a:br>
              <a:rPr lang="en-US" sz="2800" b="1" dirty="0" smtClean="0">
                <a:solidFill>
                  <a:srgbClr val="FFC000"/>
                </a:solidFill>
              </a:rPr>
            </a:br>
            <a:r>
              <a:rPr lang="en-US" sz="2800" b="1" dirty="0" smtClean="0">
                <a:solidFill>
                  <a:srgbClr val="FFC000"/>
                </a:solidFill>
              </a:rPr>
              <a:t>re-enacted a typical wartime setting</a:t>
            </a:r>
            <a:endParaRPr lang="en-US" sz="2800" b="1" dirty="0">
              <a:solidFill>
                <a:srgbClr val="FFC000"/>
              </a:solidFill>
            </a:endParaRPr>
          </a:p>
        </p:txBody>
      </p:sp>
      <p:pic>
        <p:nvPicPr>
          <p:cNvPr id="6" name="Content Placeholder 5"/>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724400" y="1502410"/>
            <a:ext cx="3581400" cy="1513043"/>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491067" y="1502410"/>
            <a:ext cx="3581400" cy="1469390"/>
          </a:xfrm>
          <a:prstGeom prst="rect">
            <a:avLst/>
          </a:prstGeom>
        </p:spPr>
      </p:pic>
      <p:pic>
        <p:nvPicPr>
          <p:cNvPr id="8" name="Content Placeholder 7"/>
          <p:cNvPicPr>
            <a:picLocks noGrp="1"/>
          </p:cNvPicPr>
          <p:nvPr>
            <p:ph sz="half" idx="2"/>
          </p:nvPr>
        </p:nvPicPr>
        <p:blipFill>
          <a:blip r:embed="rId5">
            <a:extLst>
              <a:ext uri="{28A0092B-C50C-407E-A947-70E740481C1C}">
                <a14:useLocalDpi xmlns:a14="http://schemas.microsoft.com/office/drawing/2010/main" val="0"/>
              </a:ext>
            </a:extLst>
          </a:blip>
          <a:stretch>
            <a:fillRect/>
          </a:stretch>
        </p:blipFill>
        <p:spPr>
          <a:xfrm>
            <a:off x="4572000" y="3124200"/>
            <a:ext cx="3950208" cy="2895600"/>
          </a:xfrm>
          <a:prstGeom prst="rect">
            <a:avLst/>
          </a:prstGeom>
        </p:spPr>
      </p:pic>
      <p:pic>
        <p:nvPicPr>
          <p:cNvPr id="9" name="Picture 8"/>
          <p:cNvPicPr/>
          <p:nvPr/>
        </p:nvPicPr>
        <p:blipFill>
          <a:blip r:embed="rId6">
            <a:extLst>
              <a:ext uri="{28A0092B-C50C-407E-A947-70E740481C1C}">
                <a14:useLocalDpi xmlns:a14="http://schemas.microsoft.com/office/drawing/2010/main" val="0"/>
              </a:ext>
            </a:extLst>
          </a:blip>
          <a:stretch>
            <a:fillRect/>
          </a:stretch>
        </p:blipFill>
        <p:spPr>
          <a:xfrm>
            <a:off x="292100" y="3124200"/>
            <a:ext cx="3979333" cy="2895600"/>
          </a:xfrm>
          <a:prstGeom prst="rect">
            <a:avLst/>
          </a:prstGeom>
        </p:spPr>
      </p:pic>
    </p:spTree>
    <p:custDataLst>
      <p:tags r:id="rId1"/>
    </p:custDataLst>
    <p:extLst>
      <p:ext uri="{BB962C8B-B14F-4D97-AF65-F5344CB8AC3E}">
        <p14:creationId xmlns:p14="http://schemas.microsoft.com/office/powerpoint/2010/main" val="187030825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E3A443-4229-444A-B934-CD93D6BCD910}" type="slidenum">
              <a:rPr lang="en-US" smtClean="0"/>
              <a:t>13</a:t>
            </a:fld>
            <a:endParaRPr lang="en-US"/>
          </a:p>
        </p:txBody>
      </p:sp>
      <p:sp>
        <p:nvSpPr>
          <p:cNvPr id="3" name="Title 2"/>
          <p:cNvSpPr>
            <a:spLocks noGrp="1"/>
          </p:cNvSpPr>
          <p:nvPr>
            <p:ph type="title"/>
          </p:nvPr>
        </p:nvSpPr>
        <p:spPr>
          <a:xfrm>
            <a:off x="457200" y="152400"/>
            <a:ext cx="8229600" cy="685800"/>
          </a:xfrm>
        </p:spPr>
        <p:txBody>
          <a:bodyPr>
            <a:normAutofit/>
          </a:bodyPr>
          <a:lstStyle/>
          <a:p>
            <a:pPr algn="ctr"/>
            <a:r>
              <a:rPr lang="en-US" sz="2800" b="1" dirty="0" smtClean="0">
                <a:solidFill>
                  <a:srgbClr val="FFC000"/>
                </a:solidFill>
              </a:rPr>
              <a:t>But was I really there?</a:t>
            </a:r>
            <a:endParaRPr lang="en-US" sz="2800" b="1" dirty="0">
              <a:solidFill>
                <a:srgbClr val="FFC000"/>
              </a:solidFill>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953000" y="1371600"/>
            <a:ext cx="3011424" cy="2840736"/>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90600" y="1359563"/>
            <a:ext cx="3005328" cy="3858768"/>
          </a:xfrm>
        </p:spPr>
      </p:pic>
      <p:sp>
        <p:nvSpPr>
          <p:cNvPr id="10" name="TextBox 9"/>
          <p:cNvSpPr txBox="1"/>
          <p:nvPr/>
        </p:nvSpPr>
        <p:spPr>
          <a:xfrm>
            <a:off x="4292600" y="4572000"/>
            <a:ext cx="4495800" cy="646331"/>
          </a:xfrm>
          <a:prstGeom prst="rect">
            <a:avLst/>
          </a:prstGeom>
          <a:noFill/>
        </p:spPr>
        <p:txBody>
          <a:bodyPr wrap="square" rtlCol="0">
            <a:spAutoFit/>
          </a:bodyPr>
          <a:lstStyle/>
          <a:p>
            <a:r>
              <a:rPr lang="en-US" b="1" dirty="0" smtClean="0">
                <a:solidFill>
                  <a:srgbClr val="FFC000"/>
                </a:solidFill>
              </a:rPr>
              <a:t>Sure was!  Even took pictures with  some Revolutionary War soldiers!</a:t>
            </a:r>
            <a:endParaRPr lang="en-US" b="1" dirty="0">
              <a:solidFill>
                <a:srgbClr val="FFC000"/>
              </a:solidFill>
            </a:endParaRPr>
          </a:p>
        </p:txBody>
      </p:sp>
    </p:spTree>
    <p:custDataLst>
      <p:tags r:id="rId1"/>
    </p:custDataLst>
    <p:extLst>
      <p:ext uri="{BB962C8B-B14F-4D97-AF65-F5344CB8AC3E}">
        <p14:creationId xmlns:p14="http://schemas.microsoft.com/office/powerpoint/2010/main" val="16821607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2000"/>
                            </p:stCondLst>
                            <p:childTnLst>
                              <p:par>
                                <p:cTn id="12" presetID="31" presetClass="entr" presetSubtype="0" fill="hold" nodeType="afterEffect">
                                  <p:stCondLst>
                                    <p:cond delay="100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4000"/>
                            </p:stCondLst>
                            <p:childTnLst>
                              <p:par>
                                <p:cTn id="19" presetID="3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E3A443-4229-444A-B934-CD93D6BCD910}" type="slidenum">
              <a:rPr lang="en-US" smtClean="0"/>
              <a:t>14</a:t>
            </a:fld>
            <a:endParaRPr lang="en-US"/>
          </a:p>
        </p:txBody>
      </p:sp>
      <p:sp>
        <p:nvSpPr>
          <p:cNvPr id="3" name="Title 2"/>
          <p:cNvSpPr>
            <a:spLocks noGrp="1"/>
          </p:cNvSpPr>
          <p:nvPr>
            <p:ph type="title"/>
          </p:nvPr>
        </p:nvSpPr>
        <p:spPr>
          <a:xfrm>
            <a:off x="465666" y="304800"/>
            <a:ext cx="8229600" cy="609600"/>
          </a:xfrm>
        </p:spPr>
        <p:txBody>
          <a:bodyPr>
            <a:normAutofit/>
          </a:bodyPr>
          <a:lstStyle/>
          <a:p>
            <a:pPr algn="ctr"/>
            <a:r>
              <a:rPr lang="en-US" sz="2800" b="1" dirty="0" smtClean="0">
                <a:solidFill>
                  <a:srgbClr val="FFC000"/>
                </a:solidFill>
              </a:rPr>
              <a:t>This assignment was great!</a:t>
            </a:r>
            <a:endParaRPr lang="en-US" sz="2800" b="1" dirty="0">
              <a:solidFill>
                <a:srgbClr val="FFC000"/>
              </a:solidFill>
            </a:endParaRPr>
          </a:p>
        </p:txBody>
      </p:sp>
      <p:sp>
        <p:nvSpPr>
          <p:cNvPr id="4" name="Content Placeholder 3"/>
          <p:cNvSpPr>
            <a:spLocks noGrp="1"/>
          </p:cNvSpPr>
          <p:nvPr>
            <p:ph sz="half" idx="1"/>
          </p:nvPr>
        </p:nvSpPr>
        <p:spPr>
          <a:xfrm>
            <a:off x="457200" y="1066800"/>
            <a:ext cx="8382000" cy="990600"/>
          </a:xfrm>
        </p:spPr>
        <p:txBody>
          <a:bodyPr>
            <a:normAutofit fontScale="92500"/>
          </a:bodyPr>
          <a:lstStyle/>
          <a:p>
            <a:pPr marL="0" indent="0">
              <a:buNone/>
            </a:pPr>
            <a:r>
              <a:rPr lang="en-US" sz="1600" dirty="0" smtClean="0"/>
              <a:t>While I did not have to actually write the paper (oh, darn!), I believe this assignment put me well on my way to becoming an information literate student – ready to take on the challenges of graduate research using a variety of libraries and sources.</a:t>
            </a:r>
            <a:endParaRPr lang="en-US" sz="1600" dirty="0"/>
          </a:p>
        </p:txBody>
      </p:sp>
      <p:sp>
        <p:nvSpPr>
          <p:cNvPr id="5" name="Content Placeholder 4"/>
          <p:cNvSpPr>
            <a:spLocks noGrp="1"/>
          </p:cNvSpPr>
          <p:nvPr>
            <p:ph sz="half" idx="2"/>
          </p:nvPr>
        </p:nvSpPr>
        <p:spPr>
          <a:xfrm>
            <a:off x="152400" y="2164897"/>
            <a:ext cx="8627534" cy="4267200"/>
          </a:xfrm>
        </p:spPr>
        <p:txBody>
          <a:bodyPr>
            <a:normAutofit fontScale="92500"/>
          </a:bodyPr>
          <a:lstStyle/>
          <a:p>
            <a:pPr lvl="1">
              <a:buClr>
                <a:srgbClr val="FFC000"/>
              </a:buClr>
              <a:buSzPct val="90000"/>
              <a:buFont typeface="Wingdings" pitchFamily="2" charset="2"/>
              <a:buChar char="Ø"/>
            </a:pPr>
            <a:r>
              <a:rPr lang="en-US" sz="1600" dirty="0" smtClean="0">
                <a:solidFill>
                  <a:schemeClr val="tx1"/>
                </a:solidFill>
              </a:rPr>
              <a:t>Know </a:t>
            </a:r>
            <a:r>
              <a:rPr lang="en-US" sz="1600" dirty="0">
                <a:solidFill>
                  <a:schemeClr val="tx1"/>
                </a:solidFill>
              </a:rPr>
              <a:t>how information is formally and informally produced, organized and </a:t>
            </a:r>
            <a:r>
              <a:rPr lang="en-US" sz="1600" dirty="0" smtClean="0">
                <a:solidFill>
                  <a:schemeClr val="tx1"/>
                </a:solidFill>
              </a:rPr>
              <a:t>disseminated</a:t>
            </a:r>
          </a:p>
          <a:p>
            <a:pPr lvl="2">
              <a:buClr>
                <a:srgbClr val="C00000"/>
              </a:buClr>
              <a:buSzPct val="90000"/>
              <a:buFont typeface="Wingdings" pitchFamily="2" charset="2"/>
              <a:buChar char="ü"/>
            </a:pPr>
            <a:r>
              <a:rPr lang="en-US" sz="1300" dirty="0" smtClean="0"/>
              <a:t>Collections, such as Riversdale Bookshelf, Maryland Room, documents created by historical librarians, and re-enactments of historical events are all learning tools for this topic</a:t>
            </a:r>
            <a:endParaRPr lang="en-US" sz="1300" dirty="0">
              <a:solidFill>
                <a:schemeClr val="tx1"/>
              </a:solidFill>
            </a:endParaRPr>
          </a:p>
          <a:p>
            <a:pPr lvl="1">
              <a:buClr>
                <a:srgbClr val="FFC000"/>
              </a:buClr>
              <a:buSzPct val="90000"/>
              <a:buFont typeface="Wingdings" pitchFamily="2" charset="2"/>
              <a:buChar char="Ø"/>
            </a:pPr>
            <a:r>
              <a:rPr lang="en-US" sz="1600" dirty="0" smtClean="0">
                <a:solidFill>
                  <a:schemeClr val="tx1"/>
                </a:solidFill>
              </a:rPr>
              <a:t>Recognize </a:t>
            </a:r>
            <a:r>
              <a:rPr lang="en-US" sz="1600" dirty="0">
                <a:solidFill>
                  <a:schemeClr val="tx1"/>
                </a:solidFill>
              </a:rPr>
              <a:t>information can be organized into disciplines that influence the way information is </a:t>
            </a:r>
            <a:r>
              <a:rPr lang="en-US" sz="1600" dirty="0" smtClean="0">
                <a:solidFill>
                  <a:schemeClr val="tx1"/>
                </a:solidFill>
              </a:rPr>
              <a:t>accessed</a:t>
            </a:r>
          </a:p>
          <a:p>
            <a:pPr lvl="2">
              <a:buClr>
                <a:srgbClr val="C00000"/>
              </a:buClr>
              <a:buSzPct val="90000"/>
              <a:buFont typeface="Wingdings" pitchFamily="2" charset="2"/>
              <a:buChar char="ü"/>
            </a:pPr>
            <a:r>
              <a:rPr lang="en-US" sz="1200" dirty="0" smtClean="0"/>
              <a:t>Art and Design, Biotechnology, Distance Education, History, Linguistics</a:t>
            </a:r>
            <a:r>
              <a:rPr lang="en-US" sz="1200" dirty="0">
                <a:solidFill>
                  <a:schemeClr val="tx1"/>
                </a:solidFill>
              </a:rPr>
              <a:t>	</a:t>
            </a:r>
          </a:p>
          <a:p>
            <a:pPr lvl="1">
              <a:buClr>
                <a:srgbClr val="FFC000"/>
              </a:buClr>
              <a:buSzPct val="90000"/>
              <a:buFont typeface="Wingdings" pitchFamily="2" charset="2"/>
              <a:buChar char="Ø"/>
            </a:pPr>
            <a:r>
              <a:rPr lang="en-US" sz="1600" dirty="0" smtClean="0">
                <a:solidFill>
                  <a:schemeClr val="tx1"/>
                </a:solidFill>
              </a:rPr>
              <a:t>See </a:t>
            </a:r>
            <a:r>
              <a:rPr lang="en-US" sz="1600" dirty="0">
                <a:solidFill>
                  <a:schemeClr val="tx1"/>
                </a:solidFill>
              </a:rPr>
              <a:t>the value and differences of resources in a variety of </a:t>
            </a:r>
            <a:r>
              <a:rPr lang="en-US" sz="1600" dirty="0" smtClean="0">
                <a:solidFill>
                  <a:schemeClr val="tx1"/>
                </a:solidFill>
              </a:rPr>
              <a:t>formats</a:t>
            </a:r>
          </a:p>
          <a:p>
            <a:pPr lvl="2">
              <a:buClr>
                <a:srgbClr val="C00000"/>
              </a:buClr>
              <a:buSzPct val="90000"/>
              <a:buFont typeface="Wingdings" pitchFamily="2" charset="2"/>
              <a:buChar char="ü"/>
            </a:pPr>
            <a:r>
              <a:rPr lang="en-US" sz="1200" dirty="0" smtClean="0"/>
              <a:t>Books, historical dictionaries, archived material, audio recordings, first-person visits</a:t>
            </a:r>
            <a:endParaRPr lang="en-US" sz="1200" dirty="0">
              <a:solidFill>
                <a:schemeClr val="tx1"/>
              </a:solidFill>
            </a:endParaRPr>
          </a:p>
          <a:p>
            <a:pPr lvl="1">
              <a:buClr>
                <a:srgbClr val="FFC000"/>
              </a:buClr>
              <a:buSzPct val="90000"/>
              <a:buFont typeface="Wingdings" pitchFamily="2" charset="2"/>
              <a:buChar char="Ø"/>
            </a:pPr>
            <a:r>
              <a:rPr lang="en-US" sz="1600" dirty="0" smtClean="0">
                <a:solidFill>
                  <a:schemeClr val="tx1"/>
                </a:solidFill>
              </a:rPr>
              <a:t>Identify </a:t>
            </a:r>
            <a:r>
              <a:rPr lang="en-US" sz="1600" dirty="0">
                <a:solidFill>
                  <a:schemeClr val="tx1"/>
                </a:solidFill>
              </a:rPr>
              <a:t>popular vs. scholarly and current vs. historical </a:t>
            </a:r>
            <a:r>
              <a:rPr lang="en-US" sz="1600" dirty="0" smtClean="0">
                <a:solidFill>
                  <a:schemeClr val="tx1"/>
                </a:solidFill>
              </a:rPr>
              <a:t>sources</a:t>
            </a:r>
          </a:p>
          <a:p>
            <a:pPr lvl="2">
              <a:buClr>
                <a:srgbClr val="C00000"/>
              </a:buClr>
              <a:buSzPct val="90000"/>
              <a:buFont typeface="Wingdings" pitchFamily="2" charset="2"/>
              <a:buChar char="ü"/>
            </a:pPr>
            <a:r>
              <a:rPr lang="en-US" sz="1200" dirty="0" smtClean="0"/>
              <a:t>Most of my research materials were scholarly and historical, but the war re-enactment was done in current times but used historical uniforms, props, and training.  The Calvert family tree was done in recent years, but relied on historical documents for accuracy.  Visiting the </a:t>
            </a:r>
            <a:r>
              <a:rPr lang="en-US" sz="1200" u="sng" dirty="0" smtClean="0"/>
              <a:t>public library</a:t>
            </a:r>
            <a:r>
              <a:rPr lang="en-US" sz="1200" dirty="0" smtClean="0"/>
              <a:t>, typically considered a “popular source” and “current source,” provided additional insight into the Calvert family.</a:t>
            </a:r>
            <a:endParaRPr lang="en-US" sz="1200" dirty="0">
              <a:solidFill>
                <a:schemeClr val="tx1"/>
              </a:solidFill>
            </a:endParaRPr>
          </a:p>
          <a:p>
            <a:pPr lvl="1">
              <a:buClr>
                <a:srgbClr val="FFC000"/>
              </a:buClr>
              <a:buSzPct val="90000"/>
              <a:buFont typeface="Wingdings" pitchFamily="2" charset="2"/>
              <a:buChar char="Ø"/>
            </a:pPr>
            <a:r>
              <a:rPr lang="en-US" sz="1600" dirty="0" smtClean="0">
                <a:solidFill>
                  <a:schemeClr val="tx1"/>
                </a:solidFill>
              </a:rPr>
              <a:t>Understand </a:t>
            </a:r>
            <a:r>
              <a:rPr lang="en-US" sz="1600" dirty="0">
                <a:solidFill>
                  <a:schemeClr val="tx1"/>
                </a:solidFill>
              </a:rPr>
              <a:t>difference between primary and secondary </a:t>
            </a:r>
            <a:r>
              <a:rPr lang="en-US" sz="1600" dirty="0" smtClean="0">
                <a:solidFill>
                  <a:schemeClr val="tx1"/>
                </a:solidFill>
              </a:rPr>
              <a:t>sources</a:t>
            </a:r>
          </a:p>
          <a:p>
            <a:pPr lvl="2">
              <a:buClr>
                <a:srgbClr val="C00000"/>
              </a:buClr>
              <a:buSzPct val="90000"/>
              <a:buFont typeface="Wingdings" pitchFamily="2" charset="2"/>
              <a:buChar char="ü"/>
            </a:pPr>
            <a:r>
              <a:rPr lang="en-US" sz="1200" dirty="0" smtClean="0"/>
              <a:t>Although a historical subject, most of my resources were secondary, but some were primary.  Especially in history, some documents can be classified as either/or when it comes to primary vs. secondary sources.</a:t>
            </a:r>
            <a:endParaRPr lang="en-US" sz="1200" dirty="0">
              <a:solidFill>
                <a:schemeClr val="tx1"/>
              </a:solidFill>
            </a:endParaRPr>
          </a:p>
          <a:p>
            <a:pPr lvl="1">
              <a:buClr>
                <a:srgbClr val="FFC000"/>
              </a:buClr>
              <a:buSzPct val="90000"/>
              <a:buFont typeface="Wingdings" pitchFamily="2" charset="2"/>
              <a:buChar char="Ø"/>
            </a:pPr>
            <a:r>
              <a:rPr lang="en-US" sz="1600" dirty="0" smtClean="0">
                <a:solidFill>
                  <a:schemeClr val="tx1"/>
                </a:solidFill>
              </a:rPr>
              <a:t>Know </a:t>
            </a:r>
            <a:r>
              <a:rPr lang="en-US" sz="1600" dirty="0">
                <a:solidFill>
                  <a:schemeClr val="tx1"/>
                </a:solidFill>
              </a:rPr>
              <a:t>information may be constructed with raw data from primary </a:t>
            </a:r>
            <a:r>
              <a:rPr lang="en-US" sz="1600" dirty="0" smtClean="0">
                <a:solidFill>
                  <a:schemeClr val="tx1"/>
                </a:solidFill>
              </a:rPr>
              <a:t>sources</a:t>
            </a:r>
          </a:p>
          <a:p>
            <a:pPr lvl="2">
              <a:buClr>
                <a:srgbClr val="C00000"/>
              </a:buClr>
              <a:buSzPct val="90000"/>
              <a:buFont typeface="Wingdings" pitchFamily="2" charset="2"/>
              <a:buChar char="ü"/>
            </a:pPr>
            <a:r>
              <a:rPr lang="en-US" sz="1200" dirty="0" smtClean="0"/>
              <a:t>The Calvert family tree was compiled using original data from family histories, family Bibles, and other primary sources.</a:t>
            </a:r>
            <a:endParaRPr lang="en-US" sz="1200" dirty="0">
              <a:solidFill>
                <a:schemeClr val="tx1"/>
              </a:solidFill>
            </a:endParaRPr>
          </a:p>
          <a:p>
            <a:pPr>
              <a:buFont typeface="Wingdings" pitchFamily="2" charset="2"/>
              <a:buChar char="§"/>
            </a:pPr>
            <a:endParaRPr lang="en-US" sz="2400" dirty="0"/>
          </a:p>
          <a:p>
            <a:endParaRPr lang="en-US" dirty="0"/>
          </a:p>
        </p:txBody>
      </p:sp>
      <p:sp>
        <p:nvSpPr>
          <p:cNvPr id="6" name="TextBox 5"/>
          <p:cNvSpPr txBox="1"/>
          <p:nvPr/>
        </p:nvSpPr>
        <p:spPr>
          <a:xfrm>
            <a:off x="474133" y="1826343"/>
            <a:ext cx="8305800" cy="338554"/>
          </a:xfrm>
          <a:prstGeom prst="rect">
            <a:avLst/>
          </a:prstGeom>
          <a:noFill/>
        </p:spPr>
        <p:txBody>
          <a:bodyPr wrap="square" rtlCol="0">
            <a:spAutoFit/>
          </a:bodyPr>
          <a:lstStyle/>
          <a:p>
            <a:r>
              <a:rPr lang="en-US" sz="1600" b="1" dirty="0" smtClean="0">
                <a:solidFill>
                  <a:srgbClr val="C00000"/>
                </a:solidFill>
              </a:rPr>
              <a:t>Using Standard One, Performance Indicator 2, through this assignment I:</a:t>
            </a:r>
            <a:endParaRPr lang="en-US" dirty="0"/>
          </a:p>
        </p:txBody>
      </p:sp>
    </p:spTree>
    <p:custDataLst>
      <p:tags r:id="rId1"/>
    </p:custDataLst>
    <p:extLst>
      <p:ext uri="{BB962C8B-B14F-4D97-AF65-F5344CB8AC3E}">
        <p14:creationId xmlns:p14="http://schemas.microsoft.com/office/powerpoint/2010/main" val="76917821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19200"/>
            <a:ext cx="8534400" cy="5181600"/>
          </a:xfrm>
        </p:spPr>
        <p:txBody>
          <a:bodyPr>
            <a:normAutofit/>
          </a:bodyPr>
          <a:lstStyle/>
          <a:p>
            <a:pPr marL="0" indent="0">
              <a:buNone/>
            </a:pPr>
            <a:r>
              <a:rPr lang="en-US" sz="2000" b="1" dirty="0"/>
              <a:t>Choose a topic based on information literacy concepts in the ACRL Information Literacy Competency Standards for Higher Education</a:t>
            </a:r>
            <a:r>
              <a:rPr lang="en-US" sz="2000" b="1" dirty="0" smtClean="0"/>
              <a:t>.</a:t>
            </a:r>
          </a:p>
          <a:p>
            <a:pPr>
              <a:buClr>
                <a:srgbClr val="FFC000"/>
              </a:buClr>
              <a:buSzPct val="100000"/>
              <a:buFont typeface="Arial" pitchFamily="34" charset="0"/>
              <a:buChar char="•"/>
            </a:pPr>
            <a:r>
              <a:rPr lang="en-US" sz="2000" b="1" i="1" dirty="0" smtClean="0"/>
              <a:t>Standard </a:t>
            </a:r>
            <a:r>
              <a:rPr lang="en-US" sz="2000" b="1" i="1" dirty="0"/>
              <a:t>One: </a:t>
            </a:r>
            <a:r>
              <a:rPr lang="en-US" sz="2000" dirty="0"/>
              <a:t>The information literate student (ILS) determines the nature and extent of </a:t>
            </a:r>
            <a:r>
              <a:rPr lang="en-US" sz="2000" dirty="0" smtClean="0"/>
              <a:t>information </a:t>
            </a:r>
            <a:r>
              <a:rPr lang="en-US" sz="2000" dirty="0"/>
              <a:t>needed; </a:t>
            </a:r>
            <a:endParaRPr lang="en-US" sz="2000" dirty="0" smtClean="0"/>
          </a:p>
          <a:p>
            <a:pPr>
              <a:buClr>
                <a:srgbClr val="FFC000"/>
              </a:buClr>
              <a:buSzPct val="100000"/>
              <a:buFont typeface="Arial" pitchFamily="34" charset="0"/>
              <a:buChar char="•"/>
            </a:pPr>
            <a:r>
              <a:rPr lang="en-US" sz="2000" b="1" i="1" dirty="0" smtClean="0"/>
              <a:t>Performance  </a:t>
            </a:r>
            <a:r>
              <a:rPr lang="en-US" sz="2000" b="1" i="1" dirty="0"/>
              <a:t>Indicator 2:</a:t>
            </a:r>
            <a:r>
              <a:rPr lang="en-US" sz="2000" b="1" dirty="0"/>
              <a:t> </a:t>
            </a:r>
            <a:r>
              <a:rPr lang="en-US" sz="2000" dirty="0"/>
              <a:t>The ILS identifies a variety of types and formats of potential sources for </a:t>
            </a:r>
            <a:r>
              <a:rPr lang="en-US" sz="2000" dirty="0" smtClean="0"/>
              <a:t>information.</a:t>
            </a:r>
          </a:p>
          <a:p>
            <a:pPr>
              <a:buFont typeface="Wingdings" pitchFamily="2" charset="2"/>
              <a:buChar char="§"/>
            </a:pPr>
            <a:endParaRPr lang="en-US" sz="1200" dirty="0"/>
          </a:p>
          <a:p>
            <a:pPr lvl="1">
              <a:buClr>
                <a:srgbClr val="FFC000"/>
              </a:buClr>
              <a:buSzPct val="90000"/>
              <a:buFont typeface="Wingdings" pitchFamily="2" charset="2"/>
              <a:buChar char="Ø"/>
            </a:pPr>
            <a:r>
              <a:rPr lang="en-US" sz="1600" dirty="0" smtClean="0">
                <a:solidFill>
                  <a:schemeClr val="tx1"/>
                </a:solidFill>
              </a:rPr>
              <a:t>Knows how information is formally and informally produced, organized and disseminated</a:t>
            </a:r>
          </a:p>
          <a:p>
            <a:pPr lvl="1">
              <a:buClr>
                <a:srgbClr val="FFC000"/>
              </a:buClr>
              <a:buSzPct val="90000"/>
              <a:buFont typeface="Wingdings" pitchFamily="2" charset="2"/>
              <a:buChar char="Ø"/>
            </a:pPr>
            <a:r>
              <a:rPr lang="en-US" sz="1600" dirty="0" smtClean="0">
                <a:solidFill>
                  <a:schemeClr val="tx1"/>
                </a:solidFill>
              </a:rPr>
              <a:t>Recognizes</a:t>
            </a:r>
            <a:r>
              <a:rPr lang="en-US" sz="1600" dirty="0" smtClean="0">
                <a:solidFill>
                  <a:schemeClr val="tx1"/>
                </a:solidFill>
              </a:rPr>
              <a:t> </a:t>
            </a:r>
            <a:r>
              <a:rPr lang="en-US" sz="1600" dirty="0" smtClean="0">
                <a:solidFill>
                  <a:schemeClr val="tx1"/>
                </a:solidFill>
              </a:rPr>
              <a:t>information can be organized into disciplines that influence the way information is accessed</a:t>
            </a:r>
            <a:r>
              <a:rPr lang="en-US" sz="1600" dirty="0">
                <a:solidFill>
                  <a:schemeClr val="tx1"/>
                </a:solidFill>
              </a:rPr>
              <a:t>	</a:t>
            </a:r>
            <a:endParaRPr lang="en-US" sz="1600" dirty="0" smtClean="0">
              <a:solidFill>
                <a:schemeClr val="tx1"/>
              </a:solidFill>
            </a:endParaRPr>
          </a:p>
          <a:p>
            <a:pPr lvl="1">
              <a:buClr>
                <a:srgbClr val="FFC000"/>
              </a:buClr>
              <a:buSzPct val="90000"/>
              <a:buFont typeface="Wingdings" pitchFamily="2" charset="2"/>
              <a:buChar char="Ø"/>
            </a:pPr>
            <a:r>
              <a:rPr lang="en-US" sz="1600" dirty="0" smtClean="0">
                <a:solidFill>
                  <a:schemeClr val="tx1"/>
                </a:solidFill>
              </a:rPr>
              <a:t>Sees </a:t>
            </a:r>
            <a:r>
              <a:rPr lang="en-US" sz="1600" dirty="0">
                <a:solidFill>
                  <a:schemeClr val="tx1"/>
                </a:solidFill>
              </a:rPr>
              <a:t>the value and differences of resources in a variety of formats</a:t>
            </a:r>
          </a:p>
          <a:p>
            <a:pPr lvl="1">
              <a:buClr>
                <a:srgbClr val="FFC000"/>
              </a:buClr>
              <a:buSzPct val="90000"/>
              <a:buFont typeface="Wingdings" pitchFamily="2" charset="2"/>
              <a:buChar char="Ø"/>
            </a:pPr>
            <a:r>
              <a:rPr lang="en-US" sz="1600" dirty="0" smtClean="0">
                <a:solidFill>
                  <a:schemeClr val="tx1"/>
                </a:solidFill>
              </a:rPr>
              <a:t>Identifies </a:t>
            </a:r>
            <a:r>
              <a:rPr lang="en-US" sz="1600" dirty="0">
                <a:solidFill>
                  <a:schemeClr val="tx1"/>
                </a:solidFill>
              </a:rPr>
              <a:t>popular vs. </a:t>
            </a:r>
            <a:r>
              <a:rPr lang="en-US" sz="1600" dirty="0" smtClean="0">
                <a:solidFill>
                  <a:schemeClr val="tx1"/>
                </a:solidFill>
              </a:rPr>
              <a:t>scholarly and current </a:t>
            </a:r>
            <a:r>
              <a:rPr lang="en-US" sz="1600" dirty="0">
                <a:solidFill>
                  <a:schemeClr val="tx1"/>
                </a:solidFill>
              </a:rPr>
              <a:t>vs. </a:t>
            </a:r>
            <a:r>
              <a:rPr lang="en-US" sz="1600" dirty="0" smtClean="0">
                <a:solidFill>
                  <a:schemeClr val="tx1"/>
                </a:solidFill>
              </a:rPr>
              <a:t>historical sources</a:t>
            </a:r>
            <a:endParaRPr lang="en-US" sz="1600" dirty="0">
              <a:solidFill>
                <a:schemeClr val="tx1"/>
              </a:solidFill>
            </a:endParaRPr>
          </a:p>
          <a:p>
            <a:pPr lvl="1">
              <a:buClr>
                <a:srgbClr val="FFC000"/>
              </a:buClr>
              <a:buSzPct val="90000"/>
              <a:buFont typeface="Wingdings" pitchFamily="2" charset="2"/>
              <a:buChar char="Ø"/>
            </a:pPr>
            <a:r>
              <a:rPr lang="en-US" sz="1600" dirty="0" smtClean="0">
                <a:solidFill>
                  <a:schemeClr val="tx1"/>
                </a:solidFill>
              </a:rPr>
              <a:t>Understands </a:t>
            </a:r>
            <a:r>
              <a:rPr lang="en-US" sz="1600" dirty="0">
                <a:solidFill>
                  <a:schemeClr val="tx1"/>
                </a:solidFill>
              </a:rPr>
              <a:t>difference between primary and secondary sources</a:t>
            </a:r>
          </a:p>
          <a:p>
            <a:pPr lvl="1">
              <a:buClr>
                <a:srgbClr val="FFC000"/>
              </a:buClr>
              <a:buSzPct val="90000"/>
              <a:buFont typeface="Wingdings" pitchFamily="2" charset="2"/>
              <a:buChar char="Ø"/>
            </a:pPr>
            <a:r>
              <a:rPr lang="en-US" sz="1600" dirty="0" smtClean="0">
                <a:solidFill>
                  <a:schemeClr val="tx1"/>
                </a:solidFill>
              </a:rPr>
              <a:t>Knows </a:t>
            </a:r>
            <a:r>
              <a:rPr lang="en-US" sz="1600" dirty="0">
                <a:solidFill>
                  <a:schemeClr val="tx1"/>
                </a:solidFill>
              </a:rPr>
              <a:t>information may be constructed with raw data from primary sources</a:t>
            </a:r>
          </a:p>
          <a:p>
            <a:pPr>
              <a:buFont typeface="Wingdings" pitchFamily="2" charset="2"/>
              <a:buChar char="§"/>
            </a:pPr>
            <a:endParaRPr lang="en-US" sz="2400" dirty="0"/>
          </a:p>
          <a:p>
            <a:pPr marL="0" indent="0">
              <a:buNone/>
            </a:pPr>
            <a:endParaRPr lang="en-US" sz="2800" dirty="0"/>
          </a:p>
          <a:p>
            <a:pPr marL="0" indent="0">
              <a:buNone/>
            </a:pPr>
            <a:endParaRPr lang="en-US" dirty="0"/>
          </a:p>
        </p:txBody>
      </p:sp>
      <p:sp>
        <p:nvSpPr>
          <p:cNvPr id="5" name="Title 3"/>
          <p:cNvSpPr>
            <a:spLocks noGrp="1"/>
          </p:cNvSpPr>
          <p:nvPr>
            <p:ph type="title"/>
          </p:nvPr>
        </p:nvSpPr>
        <p:spPr>
          <a:xfrm>
            <a:off x="457200" y="457200"/>
            <a:ext cx="8229600" cy="762000"/>
          </a:xfrm>
        </p:spPr>
        <p:txBody>
          <a:bodyPr>
            <a:noAutofit/>
          </a:bodyPr>
          <a:lstStyle/>
          <a:p>
            <a:pPr algn="ctr"/>
            <a:r>
              <a:rPr lang="en-US" sz="2800" b="1" dirty="0" smtClean="0">
                <a:solidFill>
                  <a:srgbClr val="FFC000"/>
                </a:solidFill>
              </a:rPr>
              <a:t>Define a topic and understand how to </a:t>
            </a:r>
            <a:br>
              <a:rPr lang="en-US" sz="2800" b="1" dirty="0" smtClean="0">
                <a:solidFill>
                  <a:srgbClr val="FFC000"/>
                </a:solidFill>
              </a:rPr>
            </a:br>
            <a:r>
              <a:rPr lang="en-US" sz="2800" b="1" dirty="0" smtClean="0">
                <a:solidFill>
                  <a:srgbClr val="FFC000"/>
                </a:solidFill>
              </a:rPr>
              <a:t>research it using library sources</a:t>
            </a:r>
            <a:endParaRPr lang="en-US" sz="2800" b="1" dirty="0">
              <a:solidFill>
                <a:srgbClr val="FFC000"/>
              </a:solidFill>
            </a:endParaRPr>
          </a:p>
        </p:txBody>
      </p:sp>
      <p:sp>
        <p:nvSpPr>
          <p:cNvPr id="2" name="Slide Number Placeholder 1"/>
          <p:cNvSpPr>
            <a:spLocks noGrp="1"/>
          </p:cNvSpPr>
          <p:nvPr>
            <p:ph type="sldNum" sz="quarter" idx="12"/>
          </p:nvPr>
        </p:nvSpPr>
        <p:spPr/>
        <p:txBody>
          <a:bodyPr/>
          <a:lstStyle/>
          <a:p>
            <a:fld id="{A5E3A443-4229-444A-B934-CD93D6BCD910}" type="slidenum">
              <a:rPr lang="en-US" smtClean="0"/>
              <a:t>2</a:t>
            </a:fld>
            <a:endParaRPr lang="en-US"/>
          </a:p>
        </p:txBody>
      </p:sp>
    </p:spTree>
    <p:custDataLst>
      <p:tags r:id="rId1"/>
    </p:custDataLst>
    <p:extLst>
      <p:ext uri="{BB962C8B-B14F-4D97-AF65-F5344CB8AC3E}">
        <p14:creationId xmlns:p14="http://schemas.microsoft.com/office/powerpoint/2010/main" val="46838419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91"/>
            <a:ext cx="8229600" cy="685800"/>
          </a:xfrm>
        </p:spPr>
        <p:txBody>
          <a:bodyPr>
            <a:normAutofit/>
          </a:bodyPr>
          <a:lstStyle/>
          <a:p>
            <a:pPr algn="ctr"/>
            <a:r>
              <a:rPr lang="en-US" sz="2800" b="1" dirty="0" smtClean="0">
                <a:solidFill>
                  <a:srgbClr val="FFC000"/>
                </a:solidFill>
              </a:rPr>
              <a:t>FIRST STEP: The UMUC Library</a:t>
            </a:r>
            <a:endParaRPr lang="en-US" sz="2800" b="1" dirty="0">
              <a:solidFill>
                <a:srgbClr val="FFC000"/>
              </a:solidFill>
            </a:endParaRPr>
          </a:p>
        </p:txBody>
      </p:sp>
      <p:sp>
        <p:nvSpPr>
          <p:cNvPr id="4" name="Content Placeholder 3"/>
          <p:cNvSpPr>
            <a:spLocks noGrp="1"/>
          </p:cNvSpPr>
          <p:nvPr>
            <p:ph sz="half" idx="2"/>
          </p:nvPr>
        </p:nvSpPr>
        <p:spPr>
          <a:xfrm>
            <a:off x="4343400" y="1676400"/>
            <a:ext cx="4419600" cy="5181600"/>
          </a:xfrm>
        </p:spPr>
        <p:txBody>
          <a:bodyPr>
            <a:normAutofit/>
          </a:bodyPr>
          <a:lstStyle/>
          <a:p>
            <a:pPr>
              <a:buClr>
                <a:srgbClr val="FFC000"/>
              </a:buClr>
              <a:buSzPct val="100000"/>
              <a:buFont typeface="Arial" pitchFamily="34" charset="0"/>
              <a:buChar char="•"/>
            </a:pPr>
            <a:r>
              <a:rPr lang="en-US" sz="1800" dirty="0" smtClean="0"/>
              <a:t>Start by accessing the UMUC library. URL: </a:t>
            </a:r>
            <a:r>
              <a:rPr lang="en-US" sz="1800" dirty="0" smtClean="0">
                <a:hlinkClick r:id="rId4"/>
              </a:rPr>
              <a:t>www.umuc.edu/library</a:t>
            </a:r>
            <a:endParaRPr lang="en-US" sz="1800" dirty="0" smtClean="0"/>
          </a:p>
          <a:p>
            <a:pPr>
              <a:buClr>
                <a:srgbClr val="FFC000"/>
              </a:buClr>
              <a:buSzPct val="100000"/>
              <a:buFont typeface="Arial" pitchFamily="34" charset="0"/>
              <a:buChar char="•"/>
            </a:pPr>
            <a:r>
              <a:rPr lang="en-US" sz="1800" dirty="0" smtClean="0"/>
              <a:t>An advanced search will require students to log in using UMUC user name and a password.</a:t>
            </a:r>
          </a:p>
          <a:p>
            <a:pPr>
              <a:buClr>
                <a:srgbClr val="FFC000"/>
              </a:buClr>
              <a:buSzPct val="100000"/>
              <a:buFont typeface="Arial" pitchFamily="34" charset="0"/>
              <a:buChar char="•"/>
            </a:pPr>
            <a:r>
              <a:rPr lang="en-US" sz="1800" dirty="0" smtClean="0"/>
              <a:t>This can be done by the student, but for my project, I chose to take advantage of the services provided – I met  with a UMUC librarian at </a:t>
            </a:r>
            <a:r>
              <a:rPr lang="en-US" sz="1800" dirty="0" err="1" smtClean="0"/>
              <a:t>McKeldin</a:t>
            </a:r>
            <a:r>
              <a:rPr lang="en-US" sz="1800" dirty="0" smtClean="0"/>
              <a:t> Library.</a:t>
            </a:r>
          </a:p>
          <a:p>
            <a:pPr>
              <a:buClr>
                <a:srgbClr val="FFC000"/>
              </a:buClr>
              <a:buSzPct val="100000"/>
              <a:buFont typeface="Arial" pitchFamily="34" charset="0"/>
              <a:buChar char="•"/>
            </a:pPr>
            <a:r>
              <a:rPr lang="en-US" sz="1800" dirty="0"/>
              <a:t>We’re now ready to think of a topic.</a:t>
            </a:r>
          </a:p>
          <a:p>
            <a:pPr>
              <a:buClr>
                <a:srgbClr val="FFC000"/>
              </a:buClr>
              <a:buSzPct val="100000"/>
              <a:buFont typeface="Arial" pitchFamily="34" charset="0"/>
              <a:buChar char="•"/>
            </a:pPr>
            <a:endParaRPr lang="en-US" sz="1800" dirty="0" smtClean="0"/>
          </a:p>
          <a:p>
            <a:pPr>
              <a:buClr>
                <a:srgbClr val="FFC000"/>
              </a:buClr>
              <a:buSzPct val="100000"/>
              <a:buFont typeface="Arial" pitchFamily="34" charset="0"/>
              <a:buChar char="•"/>
            </a:pPr>
            <a:endParaRPr lang="en-US" sz="1800" dirty="0" smtClean="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1" y="1219200"/>
            <a:ext cx="3505199" cy="2721003"/>
          </a:xfrm>
          <a:prstGeom prst="rect">
            <a:avLst/>
          </a:prstGeom>
        </p:spPr>
      </p:pic>
      <p:pic>
        <p:nvPicPr>
          <p:cNvPr id="8" name="Content Placeholder 7"/>
          <p:cNvPicPr>
            <a:picLocks noGrp="1" noChangeAspect="1"/>
          </p:cNvPicPr>
          <p:nvPr>
            <p:ph sz="half" idx="1"/>
          </p:nvPr>
        </p:nvPicPr>
        <p:blipFill>
          <a:blip r:embed="rId6">
            <a:extLst>
              <a:ext uri="{28A0092B-C50C-407E-A947-70E740481C1C}">
                <a14:useLocalDpi xmlns:a14="http://schemas.microsoft.com/office/drawing/2010/main" val="0"/>
              </a:ext>
            </a:extLst>
          </a:blip>
          <a:stretch>
            <a:fillRect/>
          </a:stretch>
        </p:blipFill>
        <p:spPr>
          <a:xfrm>
            <a:off x="445478" y="4114800"/>
            <a:ext cx="3503782" cy="2354452"/>
          </a:xfrm>
        </p:spPr>
      </p:pic>
      <p:sp>
        <p:nvSpPr>
          <p:cNvPr id="9" name="Slide Number Placeholder 8"/>
          <p:cNvSpPr>
            <a:spLocks noGrp="1"/>
          </p:cNvSpPr>
          <p:nvPr>
            <p:ph type="sldNum" sz="quarter" idx="12"/>
          </p:nvPr>
        </p:nvSpPr>
        <p:spPr/>
        <p:txBody>
          <a:bodyPr/>
          <a:lstStyle/>
          <a:p>
            <a:fld id="{A5E3A443-4229-444A-B934-CD93D6BCD910}" type="slidenum">
              <a:rPr lang="en-US" smtClean="0"/>
              <a:t>3</a:t>
            </a:fld>
            <a:endParaRPr lang="en-US"/>
          </a:p>
        </p:txBody>
      </p:sp>
    </p:spTree>
    <p:custDataLst>
      <p:tags r:id="rId1"/>
    </p:custDataLst>
    <p:extLst>
      <p:ext uri="{BB962C8B-B14F-4D97-AF65-F5344CB8AC3E}">
        <p14:creationId xmlns:p14="http://schemas.microsoft.com/office/powerpoint/2010/main" val="278530564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E3A443-4229-444A-B934-CD93D6BCD910}" type="slidenum">
              <a:rPr lang="en-US" smtClean="0"/>
              <a:t>4</a:t>
            </a:fld>
            <a:endParaRPr lang="en-US"/>
          </a:p>
        </p:txBody>
      </p:sp>
      <p:sp>
        <p:nvSpPr>
          <p:cNvPr id="3" name="Title 2"/>
          <p:cNvSpPr>
            <a:spLocks noGrp="1"/>
          </p:cNvSpPr>
          <p:nvPr>
            <p:ph type="title"/>
          </p:nvPr>
        </p:nvSpPr>
        <p:spPr>
          <a:xfrm>
            <a:off x="457200" y="143921"/>
            <a:ext cx="8229600" cy="533400"/>
          </a:xfrm>
        </p:spPr>
        <p:txBody>
          <a:bodyPr>
            <a:normAutofit/>
          </a:bodyPr>
          <a:lstStyle/>
          <a:p>
            <a:r>
              <a:rPr lang="en-US" sz="2800" b="1" dirty="0" smtClean="0">
                <a:solidFill>
                  <a:srgbClr val="FFC000"/>
                </a:solidFill>
              </a:rPr>
              <a:t>Topic Ideas: Maryland history, Calvert Family</a:t>
            </a:r>
            <a:endParaRPr lang="en-US" sz="2800" b="1" dirty="0">
              <a:solidFill>
                <a:srgbClr val="FFC000"/>
              </a:solidFill>
            </a:endParaRP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85799" y="1092207"/>
            <a:ext cx="3337297" cy="2386723"/>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12402" y="1100674"/>
            <a:ext cx="3340998" cy="2348583"/>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3818482"/>
            <a:ext cx="6172200" cy="938583"/>
          </a:xfrm>
          <a:prstGeom prst="rect">
            <a:avLst/>
          </a:prstGeom>
        </p:spPr>
      </p:pic>
      <p:sp>
        <p:nvSpPr>
          <p:cNvPr id="10" name="TextBox 9"/>
          <p:cNvSpPr txBox="1"/>
          <p:nvPr/>
        </p:nvSpPr>
        <p:spPr>
          <a:xfrm>
            <a:off x="304800" y="4848898"/>
            <a:ext cx="8534400" cy="1569660"/>
          </a:xfrm>
          <a:prstGeom prst="rect">
            <a:avLst/>
          </a:prstGeom>
          <a:noFill/>
        </p:spPr>
        <p:txBody>
          <a:bodyPr wrap="square" rtlCol="0">
            <a:spAutoFit/>
          </a:bodyPr>
          <a:lstStyle/>
          <a:p>
            <a:pPr marL="285750" indent="-285750">
              <a:buClr>
                <a:srgbClr val="FFC000"/>
              </a:buClr>
              <a:buFont typeface="Arial" pitchFamily="34" charset="0"/>
              <a:buChar char="•"/>
            </a:pPr>
            <a:r>
              <a:rPr lang="en-US" sz="1600" dirty="0" smtClean="0"/>
              <a:t>Discussion with UMUC librarian helped narrow topic to the Calvert Family of Maryland.  </a:t>
            </a:r>
          </a:p>
          <a:p>
            <a:pPr marL="285750" indent="-285750">
              <a:buClr>
                <a:srgbClr val="FFC000"/>
              </a:buClr>
              <a:buFont typeface="Arial" pitchFamily="34" charset="0"/>
              <a:buChar char="•"/>
            </a:pPr>
            <a:r>
              <a:rPr lang="en-US" sz="1600" dirty="0" smtClean="0"/>
              <a:t>Choose “Subject Guides” and then from the subject list choose “History.”   </a:t>
            </a:r>
          </a:p>
          <a:p>
            <a:pPr marL="285750" indent="-285750">
              <a:buClr>
                <a:srgbClr val="FFC000"/>
              </a:buClr>
              <a:buFont typeface="Arial" pitchFamily="34" charset="0"/>
              <a:buChar char="•"/>
            </a:pPr>
            <a:r>
              <a:rPr lang="en-US" sz="1600" dirty="0" smtClean="0"/>
              <a:t>I chose to  look for </a:t>
            </a:r>
            <a:r>
              <a:rPr lang="en-US" sz="1600" b="1" dirty="0" smtClean="0">
                <a:solidFill>
                  <a:srgbClr val="FFC000"/>
                </a:solidFill>
              </a:rPr>
              <a:t>primary sources; </a:t>
            </a:r>
            <a:r>
              <a:rPr lang="en-US" sz="1600" dirty="0" smtClean="0"/>
              <a:t>the librarian suggested looking at a “trial” database: </a:t>
            </a:r>
            <a:r>
              <a:rPr lang="en-US" sz="1600" b="1" dirty="0" smtClean="0">
                <a:solidFill>
                  <a:srgbClr val="FFC000"/>
                </a:solidFill>
              </a:rPr>
              <a:t>U.S. History in Context</a:t>
            </a:r>
            <a:r>
              <a:rPr lang="en-US" sz="1600" dirty="0" smtClean="0"/>
              <a:t>.  A rollover on the various databases tells you what can be found in them.  U.S. History in Context contains topics from pre-colonial times to present day including journal articles, primary sources and documents. </a:t>
            </a:r>
            <a:endParaRPr lang="en-US" sz="1600" dirty="0"/>
          </a:p>
        </p:txBody>
      </p:sp>
      <p:sp>
        <p:nvSpPr>
          <p:cNvPr id="15" name="Curved Left Arrow 14"/>
          <p:cNvSpPr/>
          <p:nvPr/>
        </p:nvSpPr>
        <p:spPr>
          <a:xfrm>
            <a:off x="8229600" y="2523392"/>
            <a:ext cx="457200" cy="1286608"/>
          </a:xfrm>
          <a:prstGeom prst="curvedLeftArrow">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ight Arrow 15"/>
          <p:cNvSpPr/>
          <p:nvPr/>
        </p:nvSpPr>
        <p:spPr>
          <a:xfrm>
            <a:off x="3886200" y="1828800"/>
            <a:ext cx="990600" cy="228600"/>
          </a:xfrm>
          <a:prstGeom prst="rightArrow">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custDataLst>
      <p:tags r:id="rId1"/>
    </p:custDataLst>
    <p:extLst>
      <p:ext uri="{BB962C8B-B14F-4D97-AF65-F5344CB8AC3E}">
        <p14:creationId xmlns:p14="http://schemas.microsoft.com/office/powerpoint/2010/main" val="85350983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E3A443-4229-444A-B934-CD93D6BCD910}" type="slidenum">
              <a:rPr lang="en-US" smtClean="0"/>
              <a:t>5</a:t>
            </a:fld>
            <a:endParaRPr lang="en-US"/>
          </a:p>
        </p:txBody>
      </p:sp>
      <p:sp>
        <p:nvSpPr>
          <p:cNvPr id="3" name="Title 2"/>
          <p:cNvSpPr>
            <a:spLocks noGrp="1"/>
          </p:cNvSpPr>
          <p:nvPr>
            <p:ph type="title"/>
          </p:nvPr>
        </p:nvSpPr>
        <p:spPr>
          <a:xfrm>
            <a:off x="457200" y="152400"/>
            <a:ext cx="8229600" cy="762000"/>
          </a:xfrm>
        </p:spPr>
        <p:txBody>
          <a:bodyPr>
            <a:normAutofit/>
          </a:bodyPr>
          <a:lstStyle/>
          <a:p>
            <a:pPr algn="ctr"/>
            <a:r>
              <a:rPr lang="en-US" sz="2800" b="1" dirty="0" smtClean="0">
                <a:solidFill>
                  <a:srgbClr val="FFC000"/>
                </a:solidFill>
              </a:rPr>
              <a:t>Search reveals 5 items – all secondary sources</a:t>
            </a:r>
            <a:endParaRPr lang="en-US" sz="2800" b="1" dirty="0">
              <a:solidFill>
                <a:srgbClr val="FFC000"/>
              </a:solidFill>
            </a:endParaRP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47132" y="1295400"/>
            <a:ext cx="4780944" cy="2514600"/>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219492" y="1295400"/>
            <a:ext cx="3674214" cy="2493364"/>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4570077"/>
            <a:ext cx="6553200" cy="1436798"/>
          </a:xfrm>
          <a:prstGeom prst="rect">
            <a:avLst/>
          </a:prstGeom>
        </p:spPr>
      </p:pic>
      <p:sp>
        <p:nvSpPr>
          <p:cNvPr id="9" name="Right Arrow 8"/>
          <p:cNvSpPr/>
          <p:nvPr/>
        </p:nvSpPr>
        <p:spPr>
          <a:xfrm>
            <a:off x="4191000" y="1644162"/>
            <a:ext cx="1058008" cy="228600"/>
          </a:xfrm>
          <a:prstGeom prst="rightArrow">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0" name="Right Arrow 9"/>
          <p:cNvSpPr/>
          <p:nvPr/>
        </p:nvSpPr>
        <p:spPr>
          <a:xfrm rot="4666703">
            <a:off x="2856549" y="3953596"/>
            <a:ext cx="1209380" cy="195813"/>
          </a:xfrm>
          <a:prstGeom prst="rightArrow">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custDataLst>
      <p:tags r:id="rId1"/>
    </p:custDataLst>
    <p:extLst>
      <p:ext uri="{BB962C8B-B14F-4D97-AF65-F5344CB8AC3E}">
        <p14:creationId xmlns:p14="http://schemas.microsoft.com/office/powerpoint/2010/main" val="299383768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E3A443-4229-444A-B934-CD93D6BCD910}" type="slidenum">
              <a:rPr lang="en-US" smtClean="0"/>
              <a:t>6</a:t>
            </a:fld>
            <a:endParaRPr lang="en-US"/>
          </a:p>
        </p:txBody>
      </p:sp>
      <p:sp>
        <p:nvSpPr>
          <p:cNvPr id="3" name="Title 2"/>
          <p:cNvSpPr>
            <a:spLocks noGrp="1"/>
          </p:cNvSpPr>
          <p:nvPr>
            <p:ph type="title"/>
          </p:nvPr>
        </p:nvSpPr>
        <p:spPr>
          <a:xfrm>
            <a:off x="457200" y="296327"/>
            <a:ext cx="8229600" cy="457200"/>
          </a:xfrm>
        </p:spPr>
        <p:txBody>
          <a:bodyPr>
            <a:noAutofit/>
          </a:bodyPr>
          <a:lstStyle/>
          <a:p>
            <a:pPr algn="ctr"/>
            <a:r>
              <a:rPr lang="en-US" sz="2800" b="1" dirty="0" smtClean="0">
                <a:solidFill>
                  <a:srgbClr val="FFC000"/>
                </a:solidFill>
              </a:rPr>
              <a:t>Academic journal availability</a:t>
            </a:r>
            <a:endParaRPr lang="en-US" sz="2800" b="1" dirty="0">
              <a:solidFill>
                <a:srgbClr val="FFC000"/>
              </a:solidFill>
            </a:endParaRP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15815" y="4909873"/>
            <a:ext cx="4067696" cy="1674934"/>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33400" y="829727"/>
            <a:ext cx="4103174" cy="1692941"/>
          </a:xfrm>
        </p:spPr>
      </p:pic>
      <p:sp>
        <p:nvSpPr>
          <p:cNvPr id="8" name="TextBox 7"/>
          <p:cNvSpPr txBox="1"/>
          <p:nvPr/>
        </p:nvSpPr>
        <p:spPr>
          <a:xfrm>
            <a:off x="4876800" y="1676400"/>
            <a:ext cx="3505200" cy="2585323"/>
          </a:xfrm>
          <a:prstGeom prst="rect">
            <a:avLst/>
          </a:prstGeom>
          <a:noFill/>
        </p:spPr>
        <p:txBody>
          <a:bodyPr wrap="square" rtlCol="0">
            <a:spAutoFit/>
          </a:bodyPr>
          <a:lstStyle/>
          <a:p>
            <a:pPr marL="285750" indent="-285750">
              <a:buClr>
                <a:srgbClr val="FFC000"/>
              </a:buClr>
              <a:buFont typeface="Arial" pitchFamily="34" charset="0"/>
              <a:buChar char="•"/>
            </a:pPr>
            <a:r>
              <a:rPr lang="en-US" dirty="0" smtClean="0"/>
              <a:t>Click on “Find It” to see where the journal can be found.</a:t>
            </a:r>
          </a:p>
          <a:p>
            <a:pPr marL="285750" indent="-285750">
              <a:buClr>
                <a:srgbClr val="FFC000"/>
              </a:buClr>
              <a:buFont typeface="Arial" pitchFamily="34" charset="0"/>
              <a:buChar char="•"/>
            </a:pPr>
            <a:r>
              <a:rPr lang="en-US" dirty="0" smtClean="0"/>
              <a:t>It is available from a number of sources, including a print version at the USM libraries</a:t>
            </a:r>
          </a:p>
          <a:p>
            <a:pPr marL="285750" indent="-285750">
              <a:buClr>
                <a:srgbClr val="FFC000"/>
              </a:buClr>
              <a:buFont typeface="Arial" pitchFamily="34" charset="0"/>
              <a:buChar char="•"/>
            </a:pPr>
            <a:r>
              <a:rPr lang="en-US" dirty="0" smtClean="0"/>
              <a:t>After checking, it is available as a non-circulating reference journal at  </a:t>
            </a:r>
            <a:r>
              <a:rPr lang="en-US" dirty="0" err="1" smtClean="0"/>
              <a:t>McKeldin</a:t>
            </a:r>
            <a:r>
              <a:rPr lang="en-US" dirty="0" smtClean="0"/>
              <a:t> Library</a:t>
            </a: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814" y="2616192"/>
            <a:ext cx="4132385" cy="2217478"/>
          </a:xfrm>
          <a:prstGeom prst="rect">
            <a:avLst/>
          </a:prstGeom>
        </p:spPr>
      </p:pic>
    </p:spTree>
    <p:custDataLst>
      <p:tags r:id="rId1"/>
    </p:custDataLst>
    <p:extLst>
      <p:ext uri="{BB962C8B-B14F-4D97-AF65-F5344CB8AC3E}">
        <p14:creationId xmlns:p14="http://schemas.microsoft.com/office/powerpoint/2010/main" val="326690787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E3A443-4229-444A-B934-CD93D6BCD910}" type="slidenum">
              <a:rPr lang="en-US" smtClean="0"/>
              <a:t>7</a:t>
            </a:fld>
            <a:endParaRPr lang="en-US"/>
          </a:p>
        </p:txBody>
      </p:sp>
      <p:sp>
        <p:nvSpPr>
          <p:cNvPr id="3" name="Title 2"/>
          <p:cNvSpPr>
            <a:spLocks noGrp="1"/>
          </p:cNvSpPr>
          <p:nvPr>
            <p:ph type="title"/>
          </p:nvPr>
        </p:nvSpPr>
        <p:spPr>
          <a:xfrm>
            <a:off x="429777" y="304800"/>
            <a:ext cx="8229600" cy="914400"/>
          </a:xfrm>
        </p:spPr>
        <p:txBody>
          <a:bodyPr>
            <a:normAutofit fontScale="90000"/>
          </a:bodyPr>
          <a:lstStyle/>
          <a:p>
            <a:pPr algn="ctr"/>
            <a:r>
              <a:rPr lang="en-US" sz="2800" b="1" dirty="0" smtClean="0">
                <a:solidFill>
                  <a:srgbClr val="FFC000"/>
                </a:solidFill>
              </a:rPr>
              <a:t>Another search at the</a:t>
            </a:r>
            <a:br>
              <a:rPr lang="en-US" sz="2800" b="1" dirty="0" smtClean="0">
                <a:solidFill>
                  <a:srgbClr val="FFC000"/>
                </a:solidFill>
              </a:rPr>
            </a:br>
            <a:r>
              <a:rPr lang="en-US" sz="2800" b="1" dirty="0" smtClean="0">
                <a:solidFill>
                  <a:srgbClr val="FFC000"/>
                </a:solidFill>
              </a:rPr>
              <a:t>University of Maryland Library (Special Collection)</a:t>
            </a:r>
            <a:endParaRPr lang="en-US" sz="2800" b="1" dirty="0">
              <a:solidFill>
                <a:srgbClr val="FFC000"/>
              </a:solidFill>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676400"/>
            <a:ext cx="4059238" cy="859008"/>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7200" y="2667000"/>
            <a:ext cx="4059238" cy="1636789"/>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9712" y="1676400"/>
            <a:ext cx="3749488" cy="2667000"/>
          </a:xfrm>
          <a:prstGeom prst="rect">
            <a:avLst/>
          </a:prstGeom>
        </p:spPr>
      </p:pic>
      <p:sp>
        <p:nvSpPr>
          <p:cNvPr id="11" name="TextBox 10"/>
          <p:cNvSpPr txBox="1"/>
          <p:nvPr/>
        </p:nvSpPr>
        <p:spPr>
          <a:xfrm>
            <a:off x="762000" y="4648200"/>
            <a:ext cx="7086600" cy="1754326"/>
          </a:xfrm>
          <a:prstGeom prst="rect">
            <a:avLst/>
          </a:prstGeom>
          <a:noFill/>
        </p:spPr>
        <p:txBody>
          <a:bodyPr wrap="square" rtlCol="0">
            <a:spAutoFit/>
          </a:bodyPr>
          <a:lstStyle/>
          <a:p>
            <a:pPr marL="285750" indent="-285750">
              <a:buClr>
                <a:srgbClr val="FFC000"/>
              </a:buClr>
              <a:buFont typeface="Arial" pitchFamily="34" charset="0"/>
              <a:buChar char="•"/>
            </a:pPr>
            <a:r>
              <a:rPr lang="en-US" dirty="0" smtClean="0"/>
              <a:t>The University of Maryland has a Maryland Room as one of their special collections.</a:t>
            </a:r>
          </a:p>
          <a:p>
            <a:pPr marL="285750" indent="-285750">
              <a:buClr>
                <a:srgbClr val="FFC000"/>
              </a:buClr>
              <a:buFont typeface="Arial" pitchFamily="34" charset="0"/>
              <a:buChar char="•"/>
            </a:pPr>
            <a:r>
              <a:rPr lang="en-US" dirty="0" smtClean="0"/>
              <a:t>The “Riversdale Bookshelf” contains documents, books and journals about the Calvert Family.  Note: Riversdale was the home of the Calvert Family.</a:t>
            </a:r>
          </a:p>
          <a:p>
            <a:endParaRPr lang="en-US" dirty="0"/>
          </a:p>
        </p:txBody>
      </p:sp>
    </p:spTree>
    <p:custDataLst>
      <p:tags r:id="rId1"/>
    </p:custDataLst>
    <p:extLst>
      <p:ext uri="{BB962C8B-B14F-4D97-AF65-F5344CB8AC3E}">
        <p14:creationId xmlns:p14="http://schemas.microsoft.com/office/powerpoint/2010/main" val="405354702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E3A443-4229-444A-B934-CD93D6BCD910}" type="slidenum">
              <a:rPr lang="en-US" smtClean="0"/>
              <a:t>8</a:t>
            </a:fld>
            <a:endParaRPr lang="en-US"/>
          </a:p>
        </p:txBody>
      </p:sp>
      <p:sp>
        <p:nvSpPr>
          <p:cNvPr id="3" name="Title 2"/>
          <p:cNvSpPr>
            <a:spLocks noGrp="1"/>
          </p:cNvSpPr>
          <p:nvPr>
            <p:ph type="title"/>
          </p:nvPr>
        </p:nvSpPr>
        <p:spPr>
          <a:xfrm>
            <a:off x="457200" y="194726"/>
            <a:ext cx="8229600" cy="533400"/>
          </a:xfrm>
        </p:spPr>
        <p:txBody>
          <a:bodyPr>
            <a:normAutofit/>
          </a:bodyPr>
          <a:lstStyle/>
          <a:p>
            <a:pPr algn="ctr"/>
            <a:r>
              <a:rPr lang="en-US" sz="2800" b="1" dirty="0" smtClean="0">
                <a:solidFill>
                  <a:srgbClr val="FFC000"/>
                </a:solidFill>
              </a:rPr>
              <a:t>Riversdale Bookshelf – in Special Collections</a:t>
            </a:r>
            <a:endParaRPr lang="en-US" sz="2800" b="1" dirty="0">
              <a:solidFill>
                <a:srgbClr val="FFC000"/>
              </a:solidFill>
            </a:endParaRP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14400" y="788422"/>
            <a:ext cx="3048000" cy="2868484"/>
          </a:xfrm>
        </p:spPr>
      </p:pic>
      <p:sp>
        <p:nvSpPr>
          <p:cNvPr id="5" name="Content Placeholder 4"/>
          <p:cNvSpPr>
            <a:spLocks noGrp="1"/>
          </p:cNvSpPr>
          <p:nvPr>
            <p:ph sz="half" idx="2"/>
          </p:nvPr>
        </p:nvSpPr>
        <p:spPr>
          <a:xfrm>
            <a:off x="304800" y="3657600"/>
            <a:ext cx="4423147" cy="2819400"/>
          </a:xfrm>
        </p:spPr>
        <p:txBody>
          <a:bodyPr>
            <a:noAutofit/>
          </a:bodyPr>
          <a:lstStyle/>
          <a:p>
            <a:pPr>
              <a:buClr>
                <a:srgbClr val="FFC000"/>
              </a:buClr>
            </a:pPr>
            <a:r>
              <a:rPr lang="en-US" sz="1800" dirty="0" smtClean="0"/>
              <a:t>An interesting secondary document was a family tree of the Calvert Family compiled by the Maryland history library staff at UMCP.  </a:t>
            </a:r>
          </a:p>
          <a:p>
            <a:pPr>
              <a:buClr>
                <a:srgbClr val="FFC000"/>
              </a:buClr>
            </a:pPr>
            <a:r>
              <a:rPr lang="en-US" sz="1800" dirty="0"/>
              <a:t>While the compiled family tree is </a:t>
            </a:r>
            <a:r>
              <a:rPr lang="en-US" sz="1800" dirty="0" smtClean="0"/>
              <a:t>a </a:t>
            </a:r>
            <a:r>
              <a:rPr lang="en-US" sz="1800" dirty="0"/>
              <a:t>secondary source, it appears to have been compiled using primary sources.  See box to the right for a list of the sources consulted.</a:t>
            </a:r>
          </a:p>
          <a:p>
            <a:pPr>
              <a:buClr>
                <a:srgbClr val="FFC000"/>
              </a:buClr>
            </a:pPr>
            <a:endParaRPr lang="en-US" sz="1800" dirty="0" smtClean="0"/>
          </a:p>
          <a:p>
            <a:endParaRPr lang="en-US" sz="1800" dirty="0" smtClean="0"/>
          </a:p>
          <a:p>
            <a:endParaRPr lang="en-US" sz="1800" dirty="0"/>
          </a:p>
        </p:txBody>
      </p:sp>
      <p:sp>
        <p:nvSpPr>
          <p:cNvPr id="9" name="Right Arrow 8"/>
          <p:cNvSpPr/>
          <p:nvPr/>
        </p:nvSpPr>
        <p:spPr>
          <a:xfrm>
            <a:off x="4015376" y="1529862"/>
            <a:ext cx="1058008" cy="228600"/>
          </a:xfrm>
          <a:prstGeom prst="rightArrow">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0" name="Right Arrow 9"/>
          <p:cNvSpPr/>
          <p:nvPr/>
        </p:nvSpPr>
        <p:spPr>
          <a:xfrm rot="7685193">
            <a:off x="3426773" y="2837614"/>
            <a:ext cx="2042682" cy="176832"/>
          </a:xfrm>
          <a:prstGeom prst="rightArrow">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9483" y="820259"/>
            <a:ext cx="3112131" cy="2862745"/>
          </a:xfrm>
          <a:prstGeom prst="rect">
            <a:avLst/>
          </a:prstGeom>
        </p:spPr>
      </p:pic>
      <p:sp>
        <p:nvSpPr>
          <p:cNvPr id="15" name="Content Placeholder 5"/>
          <p:cNvSpPr txBox="1">
            <a:spLocks/>
          </p:cNvSpPr>
          <p:nvPr/>
        </p:nvSpPr>
        <p:spPr>
          <a:xfrm>
            <a:off x="4949957" y="3818314"/>
            <a:ext cx="3733800" cy="2677656"/>
          </a:xfrm>
          <a:prstGeom prst="rect">
            <a:avLst/>
          </a:prstGeom>
          <a:noFill/>
        </p:spPr>
        <p:txBody>
          <a:bodyPr vert="horz" wrap="square" rtlCol="0">
            <a:sp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Font typeface="Wingdings 2"/>
              <a:buNone/>
            </a:pPr>
            <a:r>
              <a:rPr lang="en-US" sz="1200" b="1" dirty="0" smtClean="0">
                <a:solidFill>
                  <a:srgbClr val="FFC000"/>
                </a:solidFill>
                <a:latin typeface="Arial Narrow" pitchFamily="34" charset="0"/>
              </a:rPr>
              <a:t>NOTE INCLUDED ON FAMILY TREE ENDNOTES: </a:t>
            </a:r>
            <a:r>
              <a:rPr lang="en-US" sz="1200" dirty="0" smtClean="0">
                <a:latin typeface="Arial Narrow" pitchFamily="34" charset="0"/>
              </a:rPr>
              <a:t>We consulted three histories for information on Calvert family genealogy: Margaret Law </a:t>
            </a:r>
            <a:r>
              <a:rPr lang="en-US" sz="1200" dirty="0" err="1" smtClean="0">
                <a:latin typeface="Arial Narrow" pitchFamily="34" charset="0"/>
              </a:rPr>
              <a:t>Calcott</a:t>
            </a:r>
            <a:r>
              <a:rPr lang="en-US" sz="1200" dirty="0" smtClean="0">
                <a:latin typeface="Arial Narrow" pitchFamily="34" charset="0"/>
              </a:rPr>
              <a:t>, </a:t>
            </a:r>
            <a:r>
              <a:rPr lang="en-US" sz="1200" i="1" dirty="0" smtClean="0">
                <a:latin typeface="Arial Narrow" pitchFamily="34" charset="0"/>
              </a:rPr>
              <a:t>Mistress of Riversdale: The Plantation Letters of Rosalie </a:t>
            </a:r>
            <a:r>
              <a:rPr lang="en-US" sz="1200" i="1" dirty="0" err="1" smtClean="0">
                <a:latin typeface="Arial Narrow" pitchFamily="34" charset="0"/>
              </a:rPr>
              <a:t>Stier</a:t>
            </a:r>
            <a:r>
              <a:rPr lang="en-US" sz="1200" i="1" dirty="0" smtClean="0">
                <a:latin typeface="Arial Narrow" pitchFamily="34" charset="0"/>
              </a:rPr>
              <a:t> Calvert, 1795-1821</a:t>
            </a:r>
            <a:r>
              <a:rPr lang="en-US" sz="1200" dirty="0" smtClean="0">
                <a:latin typeface="Arial Narrow" pitchFamily="34" charset="0"/>
              </a:rPr>
              <a:t> (Baltimore: Johns Hopkins, 1991); John Bailey </a:t>
            </a:r>
            <a:r>
              <a:rPr lang="en-US" sz="1200" dirty="0" err="1" smtClean="0">
                <a:latin typeface="Arial Narrow" pitchFamily="34" charset="0"/>
              </a:rPr>
              <a:t>Nicklin</a:t>
            </a:r>
            <a:r>
              <a:rPr lang="en-US" sz="1200" dirty="0" smtClean="0">
                <a:latin typeface="Arial Narrow" pitchFamily="34" charset="0"/>
              </a:rPr>
              <a:t> “The Calvert Family,” in Effie Gwyn Bowie, </a:t>
            </a:r>
            <a:r>
              <a:rPr lang="en-US" sz="1200" i="1" dirty="0" smtClean="0">
                <a:latin typeface="Arial Narrow" pitchFamily="34" charset="0"/>
              </a:rPr>
              <a:t>Across the Years in Prince George's County: A Genealogical and Biographical History of Some Prince George's County, Maryland and Allied Families</a:t>
            </a:r>
            <a:r>
              <a:rPr lang="en-US" sz="1200" dirty="0" smtClean="0">
                <a:latin typeface="Arial Narrow" pitchFamily="34" charset="0"/>
              </a:rPr>
              <a:t> (Richmond: Garrett and Massie, 1947); and Anne E. </a:t>
            </a:r>
            <a:r>
              <a:rPr lang="en-US" sz="1200" dirty="0" err="1" smtClean="0">
                <a:latin typeface="Arial Narrow" pitchFamily="34" charset="0"/>
              </a:rPr>
              <a:t>Yentsch</a:t>
            </a:r>
            <a:r>
              <a:rPr lang="en-US" sz="1200" dirty="0" smtClean="0">
                <a:latin typeface="Arial Narrow" pitchFamily="34" charset="0"/>
              </a:rPr>
              <a:t>, </a:t>
            </a:r>
            <a:r>
              <a:rPr lang="en-US" sz="1200" i="1" dirty="0" smtClean="0">
                <a:latin typeface="Arial Narrow" pitchFamily="34" charset="0"/>
              </a:rPr>
              <a:t>A Chesapeake Family and Their Slaves: A Study in Historical Archaeology</a:t>
            </a:r>
            <a:r>
              <a:rPr lang="en-US" sz="1200" dirty="0" smtClean="0">
                <a:latin typeface="Arial Narrow" pitchFamily="34" charset="0"/>
              </a:rPr>
              <a:t> (Cambridge: Cambridge University Press, 1994).  This document is available at: </a:t>
            </a:r>
            <a:r>
              <a:rPr lang="en-US" sz="1200" b="1" dirty="0" smtClean="0">
                <a:solidFill>
                  <a:srgbClr val="C00000"/>
                </a:solidFill>
                <a:latin typeface="Arial Narrow" pitchFamily="34" charset="0"/>
                <a:hlinkClick r:id="rId5"/>
              </a:rPr>
              <a:t>http://www.lib.umd.edu/RARE/MarylandCollection/Riversdale/familytree.html</a:t>
            </a:r>
            <a:r>
              <a:rPr lang="en-US" sz="1200" b="1" dirty="0" smtClean="0">
                <a:solidFill>
                  <a:srgbClr val="C00000"/>
                </a:solidFill>
                <a:latin typeface="Arial Narrow" pitchFamily="34" charset="0"/>
              </a:rPr>
              <a:t> </a:t>
            </a:r>
            <a:endParaRPr lang="en-US" sz="1200" b="1" dirty="0">
              <a:solidFill>
                <a:srgbClr val="C00000"/>
              </a:solidFill>
              <a:latin typeface="Arial Narrow" pitchFamily="34" charset="0"/>
            </a:endParaRPr>
          </a:p>
        </p:txBody>
      </p:sp>
    </p:spTree>
    <p:custDataLst>
      <p:tags r:id="rId1"/>
    </p:custDataLst>
    <p:extLst>
      <p:ext uri="{BB962C8B-B14F-4D97-AF65-F5344CB8AC3E}">
        <p14:creationId xmlns:p14="http://schemas.microsoft.com/office/powerpoint/2010/main" val="413584658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E3A443-4229-444A-B934-CD93D6BCD910}" type="slidenum">
              <a:rPr lang="en-US" smtClean="0"/>
              <a:t>9</a:t>
            </a:fld>
            <a:endParaRPr lang="en-US"/>
          </a:p>
        </p:txBody>
      </p:sp>
      <p:sp>
        <p:nvSpPr>
          <p:cNvPr id="3" name="Title 2"/>
          <p:cNvSpPr>
            <a:spLocks noGrp="1"/>
          </p:cNvSpPr>
          <p:nvPr>
            <p:ph type="title"/>
          </p:nvPr>
        </p:nvSpPr>
        <p:spPr>
          <a:xfrm>
            <a:off x="457200" y="152400"/>
            <a:ext cx="8229600" cy="685800"/>
          </a:xfrm>
        </p:spPr>
        <p:txBody>
          <a:bodyPr>
            <a:normAutofit/>
          </a:bodyPr>
          <a:lstStyle/>
          <a:p>
            <a:pPr algn="ctr"/>
            <a:r>
              <a:rPr lang="en-US" sz="2800" b="1" dirty="0" smtClean="0">
                <a:solidFill>
                  <a:srgbClr val="FFC000"/>
                </a:solidFill>
              </a:rPr>
              <a:t>Search of the library catalog</a:t>
            </a:r>
            <a:endParaRPr lang="en-US" sz="2800" b="1" dirty="0">
              <a:solidFill>
                <a:srgbClr val="FFC000"/>
              </a:solidFill>
            </a:endParaRPr>
          </a:p>
        </p:txBody>
      </p:sp>
      <p:sp>
        <p:nvSpPr>
          <p:cNvPr id="5" name="Content Placeholder 4"/>
          <p:cNvSpPr>
            <a:spLocks noGrp="1"/>
          </p:cNvSpPr>
          <p:nvPr>
            <p:ph sz="half" idx="2"/>
          </p:nvPr>
        </p:nvSpPr>
        <p:spPr>
          <a:xfrm>
            <a:off x="618066" y="1066800"/>
            <a:ext cx="8144933" cy="1524000"/>
          </a:xfrm>
        </p:spPr>
        <p:txBody>
          <a:bodyPr>
            <a:normAutofit/>
          </a:bodyPr>
          <a:lstStyle/>
          <a:p>
            <a:pPr>
              <a:buClr>
                <a:srgbClr val="FFC000"/>
              </a:buClr>
            </a:pPr>
            <a:r>
              <a:rPr lang="en-US" sz="1800" dirty="0"/>
              <a:t>Another search of the </a:t>
            </a:r>
            <a:r>
              <a:rPr lang="en-US" sz="1800" i="1" dirty="0"/>
              <a:t>UMUC library catalog </a:t>
            </a:r>
            <a:r>
              <a:rPr lang="en-US" sz="1800" dirty="0"/>
              <a:t>for </a:t>
            </a:r>
            <a:r>
              <a:rPr lang="en-US" sz="1800" b="1" dirty="0">
                <a:solidFill>
                  <a:srgbClr val="FFC000"/>
                </a:solidFill>
              </a:rPr>
              <a:t>“Calvert Mansion”</a:t>
            </a:r>
            <a:r>
              <a:rPr lang="en-US" sz="1800" dirty="0"/>
              <a:t> (put in quotes to look for those words together) shows </a:t>
            </a:r>
            <a:r>
              <a:rPr lang="en-US" sz="1800" dirty="0" smtClean="0"/>
              <a:t>two holdings </a:t>
            </a:r>
            <a:r>
              <a:rPr lang="en-US" sz="1800" dirty="0"/>
              <a:t>in the Maryland Room (related to Maryland Collection</a:t>
            </a:r>
            <a:r>
              <a:rPr lang="en-US" sz="1800" dirty="0" smtClean="0"/>
              <a:t>).</a:t>
            </a:r>
            <a:endParaRPr lang="en-US" sz="1800" dirty="0"/>
          </a:p>
          <a:p>
            <a:pPr>
              <a:buClr>
                <a:srgbClr val="FFC000"/>
              </a:buClr>
            </a:pPr>
            <a:r>
              <a:rPr lang="en-US" sz="1800" dirty="0"/>
              <a:t>This leads to </a:t>
            </a:r>
            <a:r>
              <a:rPr lang="en-US" sz="1800" dirty="0" smtClean="0"/>
              <a:t>an </a:t>
            </a:r>
            <a:r>
              <a:rPr lang="en-US" sz="1800" dirty="0"/>
              <a:t>idea about another library to use!</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4952999"/>
            <a:ext cx="5541433" cy="13647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2514601"/>
            <a:ext cx="4800600" cy="2174466"/>
          </a:xfrm>
          <a:prstGeom prst="rect">
            <a:avLst/>
          </a:prstGeom>
        </p:spPr>
      </p:pic>
    </p:spTree>
    <p:custDataLst>
      <p:tags r:id="rId1"/>
    </p:custDataLst>
    <p:extLst>
      <p:ext uri="{BB962C8B-B14F-4D97-AF65-F5344CB8AC3E}">
        <p14:creationId xmlns:p14="http://schemas.microsoft.com/office/powerpoint/2010/main" val="82741374"/>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OWERPOINTVERSION" val="14.0"/>
  <p:tag name="PPVERSION" val="14.0"/>
  <p:tag name="DELIMITERS" val="3.1"/>
  <p:tag name="SHOWBARVISIBLE" val="True"/>
  <p:tag name="EXPANDSHOWBAR" val="True"/>
  <p:tag name="USESECONDARYMONITOR" val="True"/>
  <p:tag name="SAVECSVWITHSESSION" val="Tru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1317</TotalTime>
  <Words>770</Words>
  <Application>Microsoft Office PowerPoint</Application>
  <PresentationFormat>On-screen Show (4:3)</PresentationFormat>
  <Paragraphs>79</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Paper</vt:lpstr>
      <vt:lpstr>Hello, Can you help me? I need to . . . .</vt:lpstr>
      <vt:lpstr>Define a topic and understand how to  research it using library sources</vt:lpstr>
      <vt:lpstr>FIRST STEP: The UMUC Library</vt:lpstr>
      <vt:lpstr>Topic Ideas: Maryland history, Calvert Family</vt:lpstr>
      <vt:lpstr>Search reveals 5 items – all secondary sources</vt:lpstr>
      <vt:lpstr>Academic journal availability</vt:lpstr>
      <vt:lpstr>Another search at the University of Maryland Library (Special Collection)</vt:lpstr>
      <vt:lpstr>Riversdale Bookshelf – in Special Collections</vt:lpstr>
      <vt:lpstr>Search of the library catalog</vt:lpstr>
      <vt:lpstr>A visit to the public library is always an option!</vt:lpstr>
      <vt:lpstr>To really get a true flavor . . . visit in person!</vt:lpstr>
      <vt:lpstr>A special event at Riversdale when local historians re-enacted a typical wartime setting</vt:lpstr>
      <vt:lpstr>But was I really there?</vt:lpstr>
      <vt:lpstr>This assignment was great!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Can you help me? I need to . . . .</dc:title>
  <dc:creator>Smith IT</dc:creator>
  <cp:lastModifiedBy>Smith IT</cp:lastModifiedBy>
  <cp:revision>50</cp:revision>
  <dcterms:created xsi:type="dcterms:W3CDTF">2011-08-15T17:05:20Z</dcterms:created>
  <dcterms:modified xsi:type="dcterms:W3CDTF">2011-08-17T04:53:22Z</dcterms:modified>
</cp:coreProperties>
</file>